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3"/>
  </p:notesMasterIdLst>
  <p:handoutMasterIdLst>
    <p:handoutMasterId r:id="rId34"/>
  </p:handoutMasterIdLst>
  <p:sldIdLst>
    <p:sldId id="291" r:id="rId3"/>
    <p:sldId id="292" r:id="rId4"/>
    <p:sldId id="293" r:id="rId5"/>
    <p:sldId id="294" r:id="rId6"/>
    <p:sldId id="295" r:id="rId7"/>
    <p:sldId id="296" r:id="rId8"/>
    <p:sldId id="312" r:id="rId9"/>
    <p:sldId id="263" r:id="rId10"/>
    <p:sldId id="257" r:id="rId11"/>
    <p:sldId id="313" r:id="rId12"/>
    <p:sldId id="260" r:id="rId13"/>
    <p:sldId id="268" r:id="rId14"/>
    <p:sldId id="269" r:id="rId15"/>
    <p:sldId id="322" r:id="rId16"/>
    <p:sldId id="270" r:id="rId17"/>
    <p:sldId id="273" r:id="rId18"/>
    <p:sldId id="315" r:id="rId19"/>
    <p:sldId id="316" r:id="rId20"/>
    <p:sldId id="317" r:id="rId21"/>
    <p:sldId id="318" r:id="rId22"/>
    <p:sldId id="319" r:id="rId23"/>
    <p:sldId id="320" r:id="rId24"/>
    <p:sldId id="321" r:id="rId25"/>
    <p:sldId id="323" r:id="rId26"/>
    <p:sldId id="324" r:id="rId27"/>
    <p:sldId id="325" r:id="rId28"/>
    <p:sldId id="326" r:id="rId29"/>
    <p:sldId id="327" r:id="rId30"/>
    <p:sldId id="284" r:id="rId31"/>
    <p:sldId id="278" r:id="rId32"/>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C08"/>
    <a:srgbClr val="F4E30C"/>
    <a:srgbClr val="FFCC00"/>
    <a:srgbClr val="4D4D4D"/>
    <a:srgbClr val="FFFF00"/>
    <a:srgbClr val="FF9900"/>
    <a:srgbClr val="515151"/>
    <a:srgbClr val="9D9A08"/>
    <a:srgbClr val="78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82" autoAdjust="0"/>
  </p:normalViewPr>
  <p:slideViewPr>
    <p:cSldViewPr>
      <p:cViewPr varScale="1">
        <p:scale>
          <a:sx n="100" d="100"/>
          <a:sy n="100"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EPNTSRV05\AVIV\PEP%20FIRMOWE\DZIALY%20ORGANIZACYJNE\Dzial%20Ksiegowosci\00_GRUPA%20PEP\2011\GPW\HY_2011\Prezentacje\Wykresy_Market_Q3_201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Arkusz_programu_Microsoft_Excel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Arkusz_programu_Microsoft_Excel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Arkusz_programu_Microsoft_Excel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Arkusz_programu_Microsoft_Excel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Arkusz_programu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Arkusz_programu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Arkusz_programu_Microsoft_Excel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Arkusz_programu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Arkusz_programu_Microsoft_Excel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Arkusz_programu_Microsoft_Excel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Arkusz_programu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Arkusz_programu_Microsoft_Excel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Arkusz_programu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Arkusz_programu_Microsoft_Excel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Arkusz_programu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900" b="1" i="0" baseline="0" dirty="0" smtClean="0">
                <a:latin typeface="Arial" pitchFamily="34" charset="0"/>
                <a:cs typeface="Arial" pitchFamily="34" charset="0"/>
              </a:rPr>
              <a:t>2011/2010 CUMULATIVE REVENUES</a:t>
            </a:r>
          </a:p>
          <a:p>
            <a:pPr>
              <a:defRPr sz="900"/>
            </a:pPr>
            <a:r>
              <a:rPr lang="pl-PL" sz="900" b="1" i="0" baseline="0" dirty="0" smtClean="0">
                <a:latin typeface="Arial" pitchFamily="34" charset="0"/>
                <a:cs typeface="Arial" pitchFamily="34" charset="0"/>
              </a:rPr>
              <a:t>EXCLUDING WIND FARMS SALE</a:t>
            </a:r>
          </a:p>
          <a:p>
            <a:pPr>
              <a:defRPr sz="900"/>
            </a:pPr>
            <a:r>
              <a:rPr lang="pl-PL" sz="900" b="1" i="0" baseline="0" dirty="0" smtClean="0">
                <a:latin typeface="Arial" pitchFamily="34" charset="0"/>
                <a:cs typeface="Arial" pitchFamily="34" charset="0"/>
              </a:rPr>
              <a:t>[PLN mil.]</a:t>
            </a:r>
            <a:endParaRPr lang="pl-PL" sz="900" b="1" dirty="0">
              <a:latin typeface="Arial" pitchFamily="34" charset="0"/>
              <a:cs typeface="Arial" pitchFamily="34" charset="0"/>
            </a:endParaRPr>
          </a:p>
        </c:rich>
      </c:tx>
      <c:layout>
        <c:manualLayout>
          <c:xMode val="edge"/>
          <c:yMode val="edge"/>
          <c:x val="0.26790644614355369"/>
          <c:y val="2.9820858821949278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5003E-2"/>
          <c:y val="8.5652626754989442E-2"/>
          <c:w val="0.89386243083405559"/>
          <c:h val="0.78708716965934622"/>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2.0504938138054744E-3"/>
                  <c:y val="0.20718334754802858"/>
                </c:manualLayout>
              </c:layout>
              <c:tx>
                <c:rich>
                  <a:bodyPr/>
                  <a:lstStyle/>
                  <a:p>
                    <a:r>
                      <a:rPr lang="pl-PL" dirty="0" smtClean="0"/>
                      <a:t>115.6</a:t>
                    </a:r>
                    <a:endParaRPr lang="en-US" dirty="0"/>
                  </a:p>
                </c:rich>
              </c:tx>
              <c:showLegendKey val="0"/>
              <c:showVal val="1"/>
              <c:showCatName val="0"/>
              <c:showSerName val="0"/>
              <c:showPercent val="0"/>
              <c:showBubbleSize val="0"/>
            </c:dLbl>
            <c:dLbl>
              <c:idx val="1"/>
              <c:layout>
                <c:manualLayout>
                  <c:x val="1.938490720202611E-5"/>
                  <c:y val="0.27454714533419056"/>
                </c:manualLayout>
              </c:layout>
              <c:tx>
                <c:rich>
                  <a:bodyPr/>
                  <a:lstStyle/>
                  <a:p>
                    <a:r>
                      <a:rPr lang="pl-PL" dirty="0" smtClean="0"/>
                      <a:t>137.4</a:t>
                    </a:r>
                    <a:endParaRPr lang="en-US" dirty="0"/>
                  </a:p>
                </c:rich>
              </c:tx>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30 09 11'!$C$70:$D$70</c:f>
              <c:strCache>
                <c:ptCount val="2"/>
                <c:pt idx="0">
                  <c:v>2010A</c:v>
                </c:pt>
                <c:pt idx="1">
                  <c:v>2011A</c:v>
                </c:pt>
              </c:strCache>
            </c:strRef>
          </c:cat>
          <c:val>
            <c:numRef>
              <c:f>'wykresy 30 09 11'!$C$79:$D$79</c:f>
              <c:numCache>
                <c:formatCode>#,##0.0</c:formatCode>
                <c:ptCount val="2"/>
                <c:pt idx="0">
                  <c:v>86.382999999999996</c:v>
                </c:pt>
                <c:pt idx="1">
                  <c:v>104.877</c:v>
                </c:pt>
              </c:numCache>
            </c:numRef>
          </c:val>
        </c:ser>
        <c:dLbls>
          <c:showLegendKey val="0"/>
          <c:showVal val="0"/>
          <c:showCatName val="0"/>
          <c:showSerName val="0"/>
          <c:showPercent val="0"/>
          <c:showBubbleSize val="0"/>
        </c:dLbls>
        <c:gapWidth val="89"/>
        <c:shape val="box"/>
        <c:axId val="87130880"/>
        <c:axId val="87132416"/>
        <c:axId val="0"/>
      </c:bar3DChart>
      <c:catAx>
        <c:axId val="87130880"/>
        <c:scaling>
          <c:orientation val="minMax"/>
        </c:scaling>
        <c:delete val="0"/>
        <c:axPos val="b"/>
        <c:majorTickMark val="none"/>
        <c:minorTickMark val="none"/>
        <c:tickLblPos val="nextTo"/>
        <c:txPr>
          <a:bodyPr/>
          <a:lstStyle/>
          <a:p>
            <a:pPr>
              <a:defRPr sz="900"/>
            </a:pPr>
            <a:endParaRPr lang="pl-PL"/>
          </a:p>
        </c:txPr>
        <c:crossAx val="87132416"/>
        <c:crosses val="autoZero"/>
        <c:auto val="1"/>
        <c:lblAlgn val="ctr"/>
        <c:lblOffset val="100"/>
        <c:noMultiLvlLbl val="0"/>
      </c:catAx>
      <c:valAx>
        <c:axId val="87132416"/>
        <c:scaling>
          <c:orientation val="minMax"/>
          <c:max val="120"/>
          <c:min val="0"/>
        </c:scaling>
        <c:delete val="0"/>
        <c:axPos val="l"/>
        <c:numFmt formatCode="#,##0.0" sourceLinked="1"/>
        <c:majorTickMark val="in"/>
        <c:minorTickMark val="none"/>
        <c:tickLblPos val="nextTo"/>
        <c:txPr>
          <a:bodyPr/>
          <a:lstStyle/>
          <a:p>
            <a:pPr>
              <a:defRPr sz="900"/>
            </a:pPr>
            <a:endParaRPr lang="pl-PL"/>
          </a:p>
        </c:txPr>
        <c:crossAx val="87130880"/>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latin typeface="Arial" pitchFamily="34" charset="0"/>
                <a:cs typeface="Arial" pitchFamily="34" charset="0"/>
              </a:defRPr>
            </a:pPr>
            <a:r>
              <a:rPr lang="pl-PL" sz="800" b="0" i="0" baseline="0" dirty="0" smtClean="0">
                <a:effectLst/>
              </a:rPr>
              <a:t>Q4 2011/2010 </a:t>
            </a:r>
            <a:br>
              <a:rPr lang="pl-PL" sz="800" b="0" i="0" baseline="0" dirty="0" smtClean="0">
                <a:effectLst/>
              </a:rPr>
            </a:br>
            <a:r>
              <a:rPr lang="pl-PL" sz="800" b="0" i="0" baseline="0" dirty="0" smtClean="0">
                <a:effectLst/>
              </a:rPr>
              <a:t>CONSOLIDATED NET PROFIT WITHOUT UNREALISED F/X IMPACT EXCLUIDING WIND FARMS SALE</a:t>
            </a:r>
            <a:br>
              <a:rPr lang="pl-PL" sz="800" b="0" i="0" baseline="0" dirty="0" smtClean="0">
                <a:effectLst/>
              </a:rPr>
            </a:br>
            <a:r>
              <a:rPr lang="pl-PL" sz="800" b="0" i="0" baseline="0" dirty="0" smtClean="0">
                <a:effectLst/>
              </a:rPr>
              <a:t>[PLN mil.]</a:t>
            </a:r>
            <a:endParaRPr lang="pl-PL" sz="800" dirty="0" smtClean="0">
              <a:effectLst/>
            </a:endParaRPr>
          </a:p>
          <a:p>
            <a:pPr algn="ctr">
              <a:defRPr sz="900">
                <a:latin typeface="Arial" pitchFamily="34" charset="0"/>
                <a:cs typeface="Arial" pitchFamily="34" charset="0"/>
              </a:defRPr>
            </a:pPr>
            <a:r>
              <a:rPr lang="pl-PL" sz="800" b="1" i="0" baseline="0" dirty="0" smtClean="0">
                <a:effectLst/>
              </a:rPr>
              <a:t> </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933E-2"/>
          <c:y val="8.5652626754989372E-2"/>
          <c:w val="0.89386243083405559"/>
          <c:h val="0.78708716965934644"/>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4.1009638089216571E-3"/>
                  <c:y val="0.24436007102256865"/>
                </c:manualLayout>
              </c:layout>
              <c:showLegendKey val="0"/>
              <c:showVal val="1"/>
              <c:showCatName val="0"/>
              <c:showSerName val="0"/>
              <c:showPercent val="0"/>
              <c:showBubbleSize val="0"/>
            </c:dLbl>
            <c:dLbl>
              <c:idx val="1"/>
              <c:layout>
                <c:manualLayout>
                  <c:x val="4.1040346023467223E-3"/>
                  <c:y val="0.20870696490189727"/>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'!$C$77:$D$77</c:f>
              <c:numCache>
                <c:formatCode>#,##0.0</c:formatCode>
                <c:ptCount val="2"/>
                <c:pt idx="0">
                  <c:v>4.3460000000000001</c:v>
                </c:pt>
                <c:pt idx="1">
                  <c:v>3.423</c:v>
                </c:pt>
              </c:numCache>
            </c:numRef>
          </c:val>
        </c:ser>
        <c:dLbls>
          <c:showLegendKey val="0"/>
          <c:showVal val="0"/>
          <c:showCatName val="0"/>
          <c:showSerName val="0"/>
          <c:showPercent val="0"/>
          <c:showBubbleSize val="0"/>
        </c:dLbls>
        <c:gapWidth val="89"/>
        <c:shape val="box"/>
        <c:axId val="112128000"/>
        <c:axId val="112129536"/>
        <c:axId val="0"/>
      </c:bar3DChart>
      <c:catAx>
        <c:axId val="112128000"/>
        <c:scaling>
          <c:orientation val="minMax"/>
        </c:scaling>
        <c:delete val="0"/>
        <c:axPos val="b"/>
        <c:majorTickMark val="none"/>
        <c:minorTickMark val="none"/>
        <c:tickLblPos val="low"/>
        <c:txPr>
          <a:bodyPr/>
          <a:lstStyle/>
          <a:p>
            <a:pPr>
              <a:defRPr sz="900"/>
            </a:pPr>
            <a:endParaRPr lang="pl-PL"/>
          </a:p>
        </c:txPr>
        <c:crossAx val="112129536"/>
        <c:crosses val="autoZero"/>
        <c:auto val="1"/>
        <c:lblAlgn val="ctr"/>
        <c:lblOffset val="100"/>
        <c:noMultiLvlLbl val="0"/>
      </c:catAx>
      <c:valAx>
        <c:axId val="112129536"/>
        <c:scaling>
          <c:orientation val="minMax"/>
          <c:max val="6"/>
          <c:min val="0"/>
        </c:scaling>
        <c:delete val="0"/>
        <c:axPos val="l"/>
        <c:numFmt formatCode="#,##0.0" sourceLinked="1"/>
        <c:majorTickMark val="in"/>
        <c:minorTickMark val="none"/>
        <c:tickLblPos val="nextTo"/>
        <c:txPr>
          <a:bodyPr/>
          <a:lstStyle/>
          <a:p>
            <a:pPr>
              <a:defRPr sz="900"/>
            </a:pPr>
            <a:endParaRPr lang="pl-PL"/>
          </a:p>
        </c:txPr>
        <c:crossAx val="112128000"/>
        <c:crosses val="autoZero"/>
        <c:crossBetween val="between"/>
        <c:majorUnit val="2"/>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pPr>
            <a:r>
              <a:rPr lang="pl-PL" sz="800" b="0" i="0" baseline="0" dirty="0" smtClean="0">
                <a:effectLst/>
              </a:rPr>
              <a:t>CUMULATIVE CONSOLIDATED NET PROFIT WITHOUT UNREALIZED F/X IMPACT</a:t>
            </a:r>
            <a:endParaRPr lang="pl-PL" sz="800" dirty="0" smtClean="0">
              <a:effectLst/>
            </a:endParaRPr>
          </a:p>
          <a:p>
            <a:pPr algn="ctr">
              <a:defRPr sz="900"/>
            </a:pP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368231521743684E-2"/>
          <c:y val="0.1141732283464567"/>
          <c:w val="0.89386243083405559"/>
          <c:h val="0.78708716965934666"/>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1.4530073215424479E-5"/>
                  <c:y val="0.27888360211658031"/>
                </c:manualLayout>
              </c:layout>
              <c:showLegendKey val="0"/>
              <c:showVal val="1"/>
              <c:showCatName val="0"/>
              <c:showSerName val="0"/>
              <c:showPercent val="0"/>
              <c:showBubbleSize val="0"/>
            </c:dLbl>
            <c:dLbl>
              <c:idx val="1"/>
              <c:layout>
                <c:manualLayout>
                  <c:x val="2.0465892352014097E-3"/>
                  <c:y val="0.28482678585217175"/>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11'!$C$83:$D$83</c:f>
              <c:numCache>
                <c:formatCode>#,##0.0</c:formatCode>
                <c:ptCount val="2"/>
                <c:pt idx="0">
                  <c:v>62.06682</c:v>
                </c:pt>
                <c:pt idx="1">
                  <c:v>69.012539999999987</c:v>
                </c:pt>
              </c:numCache>
            </c:numRef>
          </c:val>
        </c:ser>
        <c:dLbls>
          <c:showLegendKey val="0"/>
          <c:showVal val="0"/>
          <c:showCatName val="0"/>
          <c:showSerName val="0"/>
          <c:showPercent val="0"/>
          <c:showBubbleSize val="0"/>
        </c:dLbls>
        <c:gapWidth val="89"/>
        <c:shape val="box"/>
        <c:axId val="112997120"/>
        <c:axId val="112998656"/>
        <c:axId val="0"/>
      </c:bar3DChart>
      <c:catAx>
        <c:axId val="112997120"/>
        <c:scaling>
          <c:orientation val="minMax"/>
        </c:scaling>
        <c:delete val="0"/>
        <c:axPos val="b"/>
        <c:majorTickMark val="none"/>
        <c:minorTickMark val="none"/>
        <c:tickLblPos val="nextTo"/>
        <c:txPr>
          <a:bodyPr/>
          <a:lstStyle/>
          <a:p>
            <a:pPr>
              <a:defRPr sz="900"/>
            </a:pPr>
            <a:endParaRPr lang="pl-PL"/>
          </a:p>
        </c:txPr>
        <c:crossAx val="112998656"/>
        <c:crosses val="autoZero"/>
        <c:auto val="1"/>
        <c:lblAlgn val="ctr"/>
        <c:lblOffset val="100"/>
        <c:noMultiLvlLbl val="0"/>
      </c:catAx>
      <c:valAx>
        <c:axId val="112998656"/>
        <c:scaling>
          <c:orientation val="minMax"/>
          <c:max val="80"/>
          <c:min val="0"/>
        </c:scaling>
        <c:delete val="0"/>
        <c:axPos val="l"/>
        <c:numFmt formatCode="#,##0.0" sourceLinked="1"/>
        <c:majorTickMark val="in"/>
        <c:minorTickMark val="none"/>
        <c:tickLblPos val="nextTo"/>
        <c:txPr>
          <a:bodyPr/>
          <a:lstStyle/>
          <a:p>
            <a:pPr>
              <a:defRPr sz="900"/>
            </a:pPr>
            <a:endParaRPr lang="pl-PL"/>
          </a:p>
        </c:txPr>
        <c:crossAx val="112997120"/>
        <c:crosses val="autoZero"/>
        <c:crossBetween val="between"/>
        <c:majorUnit val="10"/>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pPr>
            <a:r>
              <a:rPr lang="pl-PL" sz="800" b="0" i="0" baseline="0" dirty="0" smtClean="0">
                <a:effectLst/>
              </a:rPr>
              <a:t>Q4 2011/2010 </a:t>
            </a:r>
            <a:endParaRPr lang="pl-PL" sz="800" dirty="0" smtClean="0">
              <a:effectLst/>
            </a:endParaRPr>
          </a:p>
          <a:p>
            <a:pPr algn="ctr">
              <a:defRPr sz="900"/>
            </a:pPr>
            <a:r>
              <a:rPr lang="pl-PL" sz="800" b="0" i="0" baseline="0" dirty="0" smtClean="0">
                <a:effectLst/>
              </a:rPr>
              <a:t>CONSOLIDATED NET PROFIT WITHOUT UNREALIZED F/X IMPACT</a:t>
            </a:r>
            <a:br>
              <a:rPr lang="pl-PL" sz="800" b="0" i="0" baseline="0" dirty="0" smtClean="0">
                <a:effectLst/>
              </a:rPr>
            </a:br>
            <a:r>
              <a:rPr lang="pl-PL" sz="800" b="0" i="0" baseline="0" dirty="0" smtClean="0">
                <a:effectLst/>
              </a:rPr>
              <a:t>[PLN mil.]</a:t>
            </a:r>
            <a:endParaRPr lang="pl-PL" sz="800" dirty="0" smtClean="0">
              <a:effectLst/>
            </a:endParaRPr>
          </a:p>
          <a:p>
            <a:pPr algn="ctr">
              <a:defRPr sz="900"/>
            </a:pPr>
            <a:endParaRPr lang="pl-PL" sz="900" dirty="0">
              <a:latin typeface="Arial" pitchFamily="34" charset="0"/>
              <a:cs typeface="Arial" pitchFamily="34"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933E-2"/>
          <c:y val="8.5652626754989372E-2"/>
          <c:w val="0.89386243083405559"/>
          <c:h val="0.78708716965934644"/>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2.0274373617692638E-3"/>
                  <c:y val="0.19047591273313058"/>
                </c:manualLayout>
              </c:layout>
              <c:showLegendKey val="0"/>
              <c:showVal val="1"/>
              <c:showCatName val="0"/>
              <c:showSerName val="0"/>
              <c:showPercent val="0"/>
              <c:showBubbleSize val="0"/>
            </c:dLbl>
            <c:dLbl>
              <c:idx val="1"/>
              <c:layout>
                <c:manualLayout>
                  <c:x val="-2.0350204873465813E-3"/>
                  <c:y val="0.25044063936452393"/>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'!$C$84:$D$84</c:f>
              <c:numCache>
                <c:formatCode>#,##0.0</c:formatCode>
                <c:ptCount val="2"/>
                <c:pt idx="0">
                  <c:v>26.937740000000002</c:v>
                </c:pt>
                <c:pt idx="1">
                  <c:v>39.526639999999993</c:v>
                </c:pt>
              </c:numCache>
            </c:numRef>
          </c:val>
        </c:ser>
        <c:dLbls>
          <c:showLegendKey val="0"/>
          <c:showVal val="0"/>
          <c:showCatName val="0"/>
          <c:showSerName val="0"/>
          <c:showPercent val="0"/>
          <c:showBubbleSize val="0"/>
        </c:dLbls>
        <c:gapWidth val="89"/>
        <c:shape val="box"/>
        <c:axId val="112456832"/>
        <c:axId val="112458368"/>
        <c:axId val="0"/>
      </c:bar3DChart>
      <c:catAx>
        <c:axId val="112456832"/>
        <c:scaling>
          <c:orientation val="minMax"/>
        </c:scaling>
        <c:delete val="0"/>
        <c:axPos val="b"/>
        <c:majorTickMark val="none"/>
        <c:minorTickMark val="none"/>
        <c:tickLblPos val="nextTo"/>
        <c:txPr>
          <a:bodyPr/>
          <a:lstStyle/>
          <a:p>
            <a:pPr>
              <a:defRPr sz="900"/>
            </a:pPr>
            <a:endParaRPr lang="pl-PL"/>
          </a:p>
        </c:txPr>
        <c:crossAx val="112458368"/>
        <c:crosses val="autoZero"/>
        <c:auto val="1"/>
        <c:lblAlgn val="ctr"/>
        <c:lblOffset val="100"/>
        <c:noMultiLvlLbl val="0"/>
      </c:catAx>
      <c:valAx>
        <c:axId val="112458368"/>
        <c:scaling>
          <c:orientation val="minMax"/>
          <c:max val="50"/>
        </c:scaling>
        <c:delete val="0"/>
        <c:axPos val="l"/>
        <c:numFmt formatCode="#,##0.0" sourceLinked="1"/>
        <c:majorTickMark val="in"/>
        <c:minorTickMark val="none"/>
        <c:tickLblPos val="nextTo"/>
        <c:txPr>
          <a:bodyPr/>
          <a:lstStyle/>
          <a:p>
            <a:pPr>
              <a:defRPr sz="900"/>
            </a:pPr>
            <a:endParaRPr lang="pl-PL"/>
          </a:p>
        </c:txPr>
        <c:crossAx val="112456832"/>
        <c:crosses val="autoZero"/>
        <c:crossBetween val="between"/>
        <c:majorUnit val="10"/>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pPr>
            <a:r>
              <a:rPr lang="pl-PL" sz="800" b="0" i="0" baseline="0" dirty="0" smtClean="0">
                <a:effectLst/>
              </a:rPr>
              <a:t>CUMULATIVE ADJUSTED NET PROFIT</a:t>
            </a:r>
            <a:br>
              <a:rPr lang="pl-PL" sz="800" b="0" i="0" baseline="0" dirty="0" smtClean="0">
                <a:effectLst/>
              </a:rPr>
            </a:br>
            <a:r>
              <a:rPr lang="pl-PL" sz="800" b="0" i="0" baseline="0" dirty="0" smtClean="0">
                <a:effectLst/>
              </a:rPr>
              <a:t>[PLN mil.]</a:t>
            </a:r>
            <a:endParaRPr lang="pl-PL" sz="800" dirty="0">
              <a:effectLst/>
            </a:endParaRPr>
          </a:p>
        </c:rich>
      </c:tx>
      <c:layout>
        <c:manualLayout>
          <c:xMode val="edge"/>
          <c:yMode val="edge"/>
          <c:x val="0.23583597548990284"/>
          <c:y val="8.328549914207063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836E-2"/>
          <c:y val="8.5652626754989261E-2"/>
          <c:w val="0.89386243083405559"/>
          <c:h val="0.78708716965934689"/>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1.0339593467272276E-2"/>
                  <c:y val="0.22667059375314075"/>
                </c:manualLayout>
              </c:layout>
              <c:showLegendKey val="0"/>
              <c:showVal val="1"/>
              <c:showCatName val="0"/>
              <c:showSerName val="0"/>
              <c:showPercent val="0"/>
              <c:showBubbleSize val="0"/>
            </c:dLbl>
            <c:dLbl>
              <c:idx val="1"/>
              <c:layout>
                <c:manualLayout>
                  <c:x val="-2.0163559487681921E-3"/>
                  <c:y val="0.24459876715541212"/>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11'!$C$71:$D$71</c:f>
              <c:numCache>
                <c:formatCode>#,##0.0</c:formatCode>
                <c:ptCount val="2"/>
                <c:pt idx="0">
                  <c:v>61.563000000000002</c:v>
                </c:pt>
                <c:pt idx="1">
                  <c:v>69.632999999999996</c:v>
                </c:pt>
              </c:numCache>
            </c:numRef>
          </c:val>
        </c:ser>
        <c:dLbls>
          <c:showLegendKey val="0"/>
          <c:showVal val="0"/>
          <c:showCatName val="0"/>
          <c:showSerName val="0"/>
          <c:showPercent val="0"/>
          <c:showBubbleSize val="0"/>
        </c:dLbls>
        <c:gapWidth val="89"/>
        <c:shape val="box"/>
        <c:axId val="23059072"/>
        <c:axId val="112087424"/>
        <c:axId val="0"/>
      </c:bar3DChart>
      <c:catAx>
        <c:axId val="23059072"/>
        <c:scaling>
          <c:orientation val="minMax"/>
        </c:scaling>
        <c:delete val="0"/>
        <c:axPos val="b"/>
        <c:majorTickMark val="none"/>
        <c:minorTickMark val="none"/>
        <c:tickLblPos val="nextTo"/>
        <c:txPr>
          <a:bodyPr/>
          <a:lstStyle/>
          <a:p>
            <a:pPr>
              <a:defRPr sz="900"/>
            </a:pPr>
            <a:endParaRPr lang="pl-PL"/>
          </a:p>
        </c:txPr>
        <c:crossAx val="112087424"/>
        <c:crosses val="autoZero"/>
        <c:auto val="1"/>
        <c:lblAlgn val="ctr"/>
        <c:lblOffset val="100"/>
        <c:noMultiLvlLbl val="0"/>
      </c:catAx>
      <c:valAx>
        <c:axId val="112087424"/>
        <c:scaling>
          <c:orientation val="minMax"/>
          <c:max val="100"/>
          <c:min val="0"/>
        </c:scaling>
        <c:delete val="0"/>
        <c:axPos val="l"/>
        <c:numFmt formatCode="#,##0.0" sourceLinked="1"/>
        <c:majorTickMark val="in"/>
        <c:minorTickMark val="none"/>
        <c:tickLblPos val="nextTo"/>
        <c:txPr>
          <a:bodyPr/>
          <a:lstStyle/>
          <a:p>
            <a:pPr>
              <a:defRPr sz="900"/>
            </a:pPr>
            <a:endParaRPr lang="pl-PL"/>
          </a:p>
        </c:txPr>
        <c:crossAx val="23059072"/>
        <c:crosses val="autoZero"/>
        <c:crossBetween val="between"/>
        <c:majorUnit val="20"/>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800" b="0" i="0" baseline="0" dirty="0" smtClean="0">
                <a:effectLst/>
              </a:rPr>
              <a:t>Q4 2011/2010 ADJUSTED NET PROFIT</a:t>
            </a:r>
            <a:br>
              <a:rPr lang="pl-PL" sz="800" b="0" i="0" baseline="0" dirty="0" smtClean="0">
                <a:effectLst/>
              </a:rPr>
            </a:b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878E-2"/>
          <c:y val="8.5652626754989289E-2"/>
          <c:w val="0.89386243083405559"/>
          <c:h val="0.78708716965934666"/>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5.782019763678853E-3"/>
                  <c:y val="0.1982018719770163"/>
                </c:manualLayout>
              </c:layout>
              <c:showLegendKey val="0"/>
              <c:showVal val="1"/>
              <c:showCatName val="0"/>
              <c:showSerName val="0"/>
              <c:showPercent val="0"/>
              <c:showBubbleSize val="0"/>
            </c:dLbl>
            <c:dLbl>
              <c:idx val="1"/>
              <c:layout>
                <c:manualLayout>
                  <c:x val="1.7205306937896089E-3"/>
                  <c:y val="0.23709856131323837"/>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'!$C$71:$D$71</c:f>
              <c:numCache>
                <c:formatCode>#,##0.0</c:formatCode>
                <c:ptCount val="2"/>
                <c:pt idx="0">
                  <c:v>26.733000000000001</c:v>
                </c:pt>
                <c:pt idx="1">
                  <c:v>40.542999999999999</c:v>
                </c:pt>
              </c:numCache>
            </c:numRef>
          </c:val>
        </c:ser>
        <c:dLbls>
          <c:showLegendKey val="0"/>
          <c:showVal val="0"/>
          <c:showCatName val="0"/>
          <c:showSerName val="0"/>
          <c:showPercent val="0"/>
          <c:showBubbleSize val="0"/>
        </c:dLbls>
        <c:gapWidth val="89"/>
        <c:shape val="box"/>
        <c:axId val="22969344"/>
        <c:axId val="22979328"/>
        <c:axId val="0"/>
      </c:bar3DChart>
      <c:catAx>
        <c:axId val="22969344"/>
        <c:scaling>
          <c:orientation val="minMax"/>
        </c:scaling>
        <c:delete val="0"/>
        <c:axPos val="b"/>
        <c:majorTickMark val="none"/>
        <c:minorTickMark val="none"/>
        <c:tickLblPos val="nextTo"/>
        <c:txPr>
          <a:bodyPr/>
          <a:lstStyle/>
          <a:p>
            <a:pPr>
              <a:defRPr sz="900"/>
            </a:pPr>
            <a:endParaRPr lang="pl-PL"/>
          </a:p>
        </c:txPr>
        <c:crossAx val="22979328"/>
        <c:crosses val="autoZero"/>
        <c:auto val="1"/>
        <c:lblAlgn val="ctr"/>
        <c:lblOffset val="100"/>
        <c:noMultiLvlLbl val="0"/>
      </c:catAx>
      <c:valAx>
        <c:axId val="22979328"/>
        <c:scaling>
          <c:orientation val="minMax"/>
          <c:max val="50"/>
        </c:scaling>
        <c:delete val="0"/>
        <c:axPos val="l"/>
        <c:numFmt formatCode="#,##0.0" sourceLinked="1"/>
        <c:majorTickMark val="in"/>
        <c:minorTickMark val="none"/>
        <c:tickLblPos val="nextTo"/>
        <c:txPr>
          <a:bodyPr/>
          <a:lstStyle/>
          <a:p>
            <a:pPr>
              <a:defRPr sz="900"/>
            </a:pPr>
            <a:endParaRPr lang="pl-PL"/>
          </a:p>
        </c:txPr>
        <c:crossAx val="22969344"/>
        <c:crosses val="autoZero"/>
        <c:crossBetween val="between"/>
        <c:majorUnit val="10"/>
      </c:valAx>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pl-PL" dirty="0" err="1" smtClean="0"/>
              <a:t>Adjusted</a:t>
            </a:r>
            <a:r>
              <a:rPr lang="pl-PL" dirty="0" smtClean="0"/>
              <a:t> </a:t>
            </a:r>
            <a:r>
              <a:rPr lang="pl-PL" dirty="0"/>
              <a:t>EBITDA</a:t>
            </a:r>
          </a:p>
        </c:rich>
      </c:tx>
      <c:layout>
        <c:manualLayout>
          <c:xMode val="edge"/>
          <c:yMode val="edge"/>
          <c:x val="0.40048891324481872"/>
          <c:y val="1.1848341232227487E-2"/>
        </c:manualLayout>
      </c:layout>
      <c:overlay val="0"/>
      <c:spPr>
        <a:noFill/>
        <a:ln w="25400">
          <a:noFill/>
        </a:ln>
      </c:spPr>
    </c:title>
    <c:autoTitleDeleted val="0"/>
    <c:plotArea>
      <c:layout>
        <c:manualLayout>
          <c:layoutTarget val="inner"/>
          <c:xMode val="edge"/>
          <c:yMode val="edge"/>
          <c:x val="0.11629995657048207"/>
          <c:y val="9.0047387018534666E-2"/>
          <c:w val="0.89133195414085653"/>
          <c:h val="0.79857819905213268"/>
        </c:manualLayout>
      </c:layout>
      <c:barChart>
        <c:barDir val="col"/>
        <c:grouping val="clustered"/>
        <c:varyColors val="0"/>
        <c:ser>
          <c:idx val="1"/>
          <c:order val="0"/>
          <c:tx>
            <c:strRef>
              <c:f>'CAGR 2010_09 befor adj '!$B$34</c:f>
              <c:strCache>
                <c:ptCount val="1"/>
                <c:pt idx="0">
                  <c:v>Adj. EBITDA</c:v>
                </c:pt>
              </c:strCache>
            </c:strRef>
          </c:tx>
          <c:spPr>
            <a:solidFill>
              <a:srgbClr val="808080"/>
            </a:solidFill>
            <a:ln w="25400">
              <a:noFill/>
            </a:ln>
          </c:spPr>
          <c:invertIfNegative val="0"/>
          <c:dPt>
            <c:idx val="0"/>
            <c:invertIfNegative val="0"/>
            <c:bubble3D val="0"/>
            <c:spPr>
              <a:solidFill>
                <a:srgbClr val="C0C0C0"/>
              </a:solidFill>
              <a:ln w="25400">
                <a:noFill/>
              </a:ln>
            </c:spPr>
          </c:dPt>
          <c:dPt>
            <c:idx val="1"/>
            <c:invertIfNegative val="0"/>
            <c:bubble3D val="0"/>
            <c:spPr>
              <a:solidFill>
                <a:srgbClr val="FFCC00"/>
              </a:solidFill>
              <a:ln w="25400">
                <a:noFill/>
              </a:ln>
            </c:spPr>
          </c:dPt>
          <c:dLbls>
            <c:dLbl>
              <c:idx val="0"/>
              <c:layout>
                <c:manualLayout>
                  <c:x val="-3.2560032560032559E-3"/>
                  <c:y val="0.26540284360189575"/>
                </c:manualLayout>
              </c:layout>
              <c:dLblPos val="outEnd"/>
              <c:showLegendKey val="0"/>
              <c:showVal val="1"/>
              <c:showCatName val="0"/>
              <c:showSerName val="0"/>
              <c:showPercent val="0"/>
              <c:showBubbleSize val="0"/>
            </c:dLbl>
            <c:dLbl>
              <c:idx val="1"/>
              <c:layout>
                <c:manualLayout>
                  <c:x val="-1.6280016280016279E-3"/>
                  <c:y val="0.25908372827804105"/>
                </c:manualLayout>
              </c:layout>
              <c:dLblPos val="outEnd"/>
              <c:showLegendKey val="0"/>
              <c:showVal val="1"/>
              <c:showCatName val="0"/>
              <c:showSerName val="0"/>
              <c:showPercent val="0"/>
              <c:showBubbleSize val="0"/>
            </c:dLbl>
            <c:spPr>
              <a:noFill/>
              <a:ln w="25400">
                <a:noFill/>
              </a:ln>
            </c:spPr>
            <c:txPr>
              <a:bodyPr/>
              <a:lstStyle/>
              <a:p>
                <a:pPr>
                  <a:defRPr sz="1375" b="1" i="0" u="none" strike="noStrike" baseline="0">
                    <a:solidFill>
                      <a:srgbClr val="000000"/>
                    </a:solidFill>
                    <a:latin typeface="Arial"/>
                    <a:ea typeface="Arial"/>
                    <a:cs typeface="Arial"/>
                  </a:defRPr>
                </a:pPr>
                <a:endParaRPr lang="pl-PL"/>
              </a:p>
            </c:txPr>
            <c:showLegendKey val="0"/>
            <c:showVal val="1"/>
            <c:showCatName val="0"/>
            <c:showSerName val="0"/>
            <c:showPercent val="0"/>
            <c:showBubbleSize val="0"/>
            <c:showLeaderLines val="0"/>
          </c:dLbls>
          <c:cat>
            <c:numRef>
              <c:f>'CAGR 2010_09 befor adj '!$F$33:$G$33</c:f>
              <c:numCache>
                <c:formatCode>General</c:formatCode>
                <c:ptCount val="2"/>
                <c:pt idx="0">
                  <c:v>2011</c:v>
                </c:pt>
                <c:pt idx="1">
                  <c:v>2012</c:v>
                </c:pt>
              </c:numCache>
            </c:numRef>
          </c:cat>
          <c:val>
            <c:numRef>
              <c:f>'CAGR 2010_09 befor adj '!$F$34:$G$34</c:f>
              <c:numCache>
                <c:formatCode>General</c:formatCode>
                <c:ptCount val="2"/>
                <c:pt idx="0">
                  <c:v>108</c:v>
                </c:pt>
                <c:pt idx="1">
                  <c:v>136</c:v>
                </c:pt>
              </c:numCache>
            </c:numRef>
          </c:val>
        </c:ser>
        <c:dLbls>
          <c:showLegendKey val="0"/>
          <c:showVal val="0"/>
          <c:showCatName val="0"/>
          <c:showSerName val="0"/>
          <c:showPercent val="0"/>
          <c:showBubbleSize val="0"/>
        </c:dLbls>
        <c:gapWidth val="50"/>
        <c:axId val="22173184"/>
        <c:axId val="22174720"/>
      </c:barChart>
      <c:catAx>
        <c:axId val="221731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375" b="0" i="0" u="none" strike="noStrike" baseline="0">
                <a:solidFill>
                  <a:srgbClr val="000000"/>
                </a:solidFill>
                <a:latin typeface="Arial"/>
                <a:ea typeface="Arial"/>
                <a:cs typeface="Arial"/>
              </a:defRPr>
            </a:pPr>
            <a:endParaRPr lang="pl-PL"/>
          </a:p>
        </c:txPr>
        <c:crossAx val="22174720"/>
        <c:crosses val="autoZero"/>
        <c:auto val="1"/>
        <c:lblAlgn val="ctr"/>
        <c:lblOffset val="100"/>
        <c:tickLblSkip val="1"/>
        <c:tickMarkSkip val="1"/>
        <c:noMultiLvlLbl val="0"/>
      </c:catAx>
      <c:valAx>
        <c:axId val="22174720"/>
        <c:scaling>
          <c:orientation val="minMax"/>
          <c:max val="180"/>
        </c:scaling>
        <c:delete val="0"/>
        <c:axPos val="l"/>
        <c:majorGridlines>
          <c:spPr>
            <a:ln w="3175">
              <a:solidFill>
                <a:srgbClr val="969696"/>
              </a:solidFill>
              <a:prstDash val="sysDash"/>
            </a:ln>
          </c:spPr>
        </c:majorGridlines>
        <c:title>
          <c:tx>
            <c:rich>
              <a:bodyPr rot="0" vert="horz"/>
              <a:lstStyle/>
              <a:p>
                <a:pPr algn="ctr">
                  <a:defRPr sz="1100" b="0" i="0" u="none" strike="noStrike" baseline="0">
                    <a:solidFill>
                      <a:srgbClr val="000000"/>
                    </a:solidFill>
                    <a:latin typeface="Arial"/>
                    <a:ea typeface="Arial"/>
                    <a:cs typeface="Arial"/>
                  </a:defRPr>
                </a:pPr>
                <a:r>
                  <a:rPr lang="pl-PL" sz="1100" dirty="0"/>
                  <a:t>[PLN </a:t>
                </a:r>
                <a:r>
                  <a:rPr lang="pl-PL" sz="1100" dirty="0" smtClean="0"/>
                  <a:t>mil.]</a:t>
                </a:r>
                <a:endParaRPr lang="pl-PL" sz="1100" dirty="0"/>
              </a:p>
            </c:rich>
          </c:tx>
          <c:layout>
            <c:manualLayout>
              <c:xMode val="edge"/>
              <c:yMode val="edge"/>
              <c:x val="6.105006105006105E-3"/>
              <c:y val="1.1848341232227487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375" b="0" i="0" u="none" strike="noStrike" baseline="0">
                <a:solidFill>
                  <a:srgbClr val="000000"/>
                </a:solidFill>
                <a:latin typeface="Arial"/>
                <a:ea typeface="Arial"/>
                <a:cs typeface="Arial"/>
              </a:defRPr>
            </a:pPr>
            <a:endParaRPr lang="pl-PL"/>
          </a:p>
        </c:txPr>
        <c:crossAx val="22173184"/>
        <c:crosses val="autoZero"/>
        <c:crossBetween val="between"/>
        <c:majorUnit val="3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pl-PL" baseline="0" dirty="0" err="1" smtClean="0"/>
              <a:t>Adjusted</a:t>
            </a:r>
            <a:r>
              <a:rPr lang="pl-PL" baseline="0" dirty="0" smtClean="0"/>
              <a:t> Net Profit</a:t>
            </a:r>
            <a:endParaRPr lang="pl-PL" dirty="0"/>
          </a:p>
        </c:rich>
      </c:tx>
      <c:layout>
        <c:manualLayout>
          <c:xMode val="edge"/>
          <c:yMode val="edge"/>
          <c:x val="0.38019559902200489"/>
          <c:y val="1.2285012285012284E-2"/>
        </c:manualLayout>
      </c:layout>
      <c:overlay val="0"/>
      <c:spPr>
        <a:noFill/>
        <a:ln w="25400">
          <a:noFill/>
        </a:ln>
      </c:spPr>
    </c:title>
    <c:autoTitleDeleted val="0"/>
    <c:plotArea>
      <c:layout>
        <c:manualLayout>
          <c:layoutTarget val="inner"/>
          <c:xMode val="edge"/>
          <c:yMode val="edge"/>
          <c:x val="6.4792176039119798E-2"/>
          <c:y val="9.5823095823095825E-2"/>
          <c:w val="0.90097799511002441"/>
          <c:h val="0.78624078624078619"/>
        </c:manualLayout>
      </c:layout>
      <c:barChart>
        <c:barDir val="col"/>
        <c:grouping val="clustered"/>
        <c:varyColors val="0"/>
        <c:ser>
          <c:idx val="0"/>
          <c:order val="0"/>
          <c:tx>
            <c:strRef>
              <c:f>'CAGR 2010_09 befor adj '!$B$37</c:f>
              <c:strCache>
                <c:ptCount val="1"/>
                <c:pt idx="0">
                  <c:v>Adj. Net Profit</c:v>
                </c:pt>
              </c:strCache>
            </c:strRef>
          </c:tx>
          <c:spPr>
            <a:solidFill>
              <a:srgbClr val="808080"/>
            </a:solidFill>
            <a:ln w="25400">
              <a:noFill/>
            </a:ln>
          </c:spPr>
          <c:invertIfNegative val="0"/>
          <c:dPt>
            <c:idx val="0"/>
            <c:invertIfNegative val="0"/>
            <c:bubble3D val="0"/>
            <c:spPr>
              <a:solidFill>
                <a:srgbClr val="C0C0C0"/>
              </a:solidFill>
              <a:ln w="25400">
                <a:noFill/>
              </a:ln>
            </c:spPr>
          </c:dPt>
          <c:dPt>
            <c:idx val="1"/>
            <c:invertIfNegative val="0"/>
            <c:bubble3D val="0"/>
            <c:spPr>
              <a:solidFill>
                <a:srgbClr val="FFCC00"/>
              </a:solidFill>
              <a:ln w="25400">
                <a:noFill/>
              </a:ln>
            </c:spPr>
          </c:dPt>
          <c:dLbls>
            <c:dLbl>
              <c:idx val="0"/>
              <c:layout>
                <c:manualLayout>
                  <c:x val="-1.6299918500407497E-3"/>
                  <c:y val="0.24242424242424229"/>
                </c:manualLayout>
              </c:layout>
              <c:dLblPos val="outEnd"/>
              <c:showLegendKey val="0"/>
              <c:showVal val="1"/>
              <c:showCatName val="0"/>
              <c:showSerName val="0"/>
              <c:showPercent val="0"/>
              <c:showBubbleSize val="0"/>
            </c:dLbl>
            <c:dLbl>
              <c:idx val="1"/>
              <c:layout>
                <c:manualLayout>
                  <c:x val="1.6299918500407497E-3"/>
                  <c:y val="0.25552825552825542"/>
                </c:manualLayout>
              </c:layout>
              <c:dLblPos val="outEnd"/>
              <c:showLegendKey val="0"/>
              <c:showVal val="1"/>
              <c:showCatName val="0"/>
              <c:showSerName val="0"/>
              <c:showPercent val="0"/>
              <c:showBubbleSize val="0"/>
            </c:dLbl>
            <c:spPr>
              <a:noFill/>
              <a:ln w="25400">
                <a:noFill/>
              </a:ln>
            </c:spPr>
            <c:txPr>
              <a:bodyPr/>
              <a:lstStyle/>
              <a:p>
                <a:pPr>
                  <a:defRPr sz="1325" b="1" i="0" u="none" strike="noStrike" baseline="0">
                    <a:solidFill>
                      <a:srgbClr val="000000"/>
                    </a:solidFill>
                    <a:latin typeface="Arial"/>
                    <a:ea typeface="Arial"/>
                    <a:cs typeface="Arial"/>
                  </a:defRPr>
                </a:pPr>
                <a:endParaRPr lang="pl-PL"/>
              </a:p>
            </c:txPr>
            <c:showLegendKey val="0"/>
            <c:showVal val="1"/>
            <c:showCatName val="0"/>
            <c:showSerName val="0"/>
            <c:showPercent val="0"/>
            <c:showBubbleSize val="0"/>
            <c:showLeaderLines val="0"/>
          </c:dLbls>
          <c:cat>
            <c:numRef>
              <c:f>'CAGR 2010_09 befor adj '!$F$36:$G$36</c:f>
              <c:numCache>
                <c:formatCode>General</c:formatCode>
                <c:ptCount val="2"/>
                <c:pt idx="0">
                  <c:v>2011</c:v>
                </c:pt>
                <c:pt idx="1">
                  <c:v>2012</c:v>
                </c:pt>
              </c:numCache>
            </c:numRef>
          </c:cat>
          <c:val>
            <c:numRef>
              <c:f>'CAGR 2010_09 befor adj '!$F$37:$G$37</c:f>
              <c:numCache>
                <c:formatCode>General</c:formatCode>
                <c:ptCount val="2"/>
                <c:pt idx="0">
                  <c:v>69</c:v>
                </c:pt>
                <c:pt idx="1">
                  <c:v>74</c:v>
                </c:pt>
              </c:numCache>
            </c:numRef>
          </c:val>
        </c:ser>
        <c:dLbls>
          <c:showLegendKey val="0"/>
          <c:showVal val="0"/>
          <c:showCatName val="0"/>
          <c:showSerName val="0"/>
          <c:showPercent val="0"/>
          <c:showBubbleSize val="0"/>
        </c:dLbls>
        <c:gapWidth val="50"/>
        <c:axId val="24486272"/>
        <c:axId val="24487808"/>
      </c:barChart>
      <c:catAx>
        <c:axId val="244862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pl-PL"/>
          </a:p>
        </c:txPr>
        <c:crossAx val="24487808"/>
        <c:crosses val="autoZero"/>
        <c:auto val="1"/>
        <c:lblAlgn val="ctr"/>
        <c:lblOffset val="100"/>
        <c:tickLblSkip val="1"/>
        <c:tickMarkSkip val="1"/>
        <c:noMultiLvlLbl val="0"/>
      </c:catAx>
      <c:valAx>
        <c:axId val="24487808"/>
        <c:scaling>
          <c:orientation val="minMax"/>
          <c:max val="100"/>
        </c:scaling>
        <c:delete val="0"/>
        <c:axPos val="l"/>
        <c:majorGridlines>
          <c:spPr>
            <a:ln w="3175">
              <a:solidFill>
                <a:srgbClr val="969696"/>
              </a:solidFill>
              <a:prstDash val="sysDash"/>
            </a:ln>
          </c:spPr>
        </c:majorGridlines>
        <c:title>
          <c:tx>
            <c:rich>
              <a:bodyPr rot="0" vert="horz"/>
              <a:lstStyle/>
              <a:p>
                <a:pPr algn="ctr">
                  <a:defRPr sz="1100" b="0" i="0" u="none" strike="noStrike" baseline="0">
                    <a:solidFill>
                      <a:srgbClr val="000000"/>
                    </a:solidFill>
                    <a:latin typeface="Arial"/>
                    <a:ea typeface="Arial"/>
                    <a:cs typeface="Arial"/>
                  </a:defRPr>
                </a:pPr>
                <a:r>
                  <a:rPr lang="pl-PL" sz="1100" dirty="0"/>
                  <a:t>[PLN </a:t>
                </a:r>
                <a:r>
                  <a:rPr lang="pl-PL" sz="1100" dirty="0" smtClean="0"/>
                  <a:t>mil.</a:t>
                </a:r>
                <a:endParaRPr lang="pl-PL" sz="1100" dirty="0"/>
              </a:p>
            </c:rich>
          </c:tx>
          <c:layout>
            <c:manualLayout>
              <c:xMode val="edge"/>
              <c:yMode val="edge"/>
              <c:x val="6.1124694376528121E-3"/>
              <c:y val="1.2285012285012284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pl-PL"/>
          </a:p>
        </c:txPr>
        <c:crossAx val="24486272"/>
        <c:crosses val="autoZero"/>
        <c:crossBetween val="between"/>
        <c:majorUnit val="2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pl-PL"/>
          </a:p>
        </c:rich>
      </c:tx>
      <c:layout>
        <c:manualLayout>
          <c:xMode val="edge"/>
          <c:yMode val="edge"/>
          <c:x val="0.20333501095626769"/>
          <c:y val="3.238095184133730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5058E-2"/>
          <c:y val="8.5652626754989511E-2"/>
          <c:w val="0.89386243083405559"/>
          <c:h val="0.787087169659346"/>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6.1360917462567463E-3"/>
                  <c:y val="0.21876491740590889"/>
                </c:manualLayout>
              </c:layout>
              <c:showLegendKey val="0"/>
              <c:showVal val="1"/>
              <c:showCatName val="0"/>
              <c:showSerName val="0"/>
              <c:showPercent val="0"/>
              <c:showBubbleSize val="0"/>
            </c:dLbl>
            <c:dLbl>
              <c:idx val="1"/>
              <c:layout>
                <c:manualLayout>
                  <c:x val="-4.1062972922390056E-3"/>
                  <c:y val="0.22874776938303104"/>
                </c:manualLayout>
              </c:layout>
              <c:showLegendKey val="0"/>
              <c:showVal val="1"/>
              <c:showCatName val="0"/>
              <c:showSerName val="0"/>
              <c:showPercent val="0"/>
              <c:showBubbleSize val="0"/>
            </c:dLbl>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'!$C$80:$D$80</c:f>
              <c:numCache>
                <c:formatCode>#,##0.0</c:formatCode>
                <c:ptCount val="2"/>
                <c:pt idx="0">
                  <c:v>29.219000000000001</c:v>
                </c:pt>
                <c:pt idx="1">
                  <c:v>32.487000000000002</c:v>
                </c:pt>
              </c:numCache>
            </c:numRef>
          </c:val>
        </c:ser>
        <c:dLbls>
          <c:showLegendKey val="0"/>
          <c:showVal val="0"/>
          <c:showCatName val="0"/>
          <c:showSerName val="0"/>
          <c:showPercent val="0"/>
          <c:showBubbleSize val="0"/>
        </c:dLbls>
        <c:gapWidth val="89"/>
        <c:shape val="box"/>
        <c:axId val="88360064"/>
        <c:axId val="88361600"/>
        <c:axId val="0"/>
      </c:bar3DChart>
      <c:catAx>
        <c:axId val="88360064"/>
        <c:scaling>
          <c:orientation val="minMax"/>
        </c:scaling>
        <c:delete val="0"/>
        <c:axPos val="b"/>
        <c:majorTickMark val="none"/>
        <c:minorTickMark val="none"/>
        <c:tickLblPos val="nextTo"/>
        <c:crossAx val="88361600"/>
        <c:crosses val="autoZero"/>
        <c:auto val="1"/>
        <c:lblAlgn val="ctr"/>
        <c:lblOffset val="100"/>
        <c:noMultiLvlLbl val="0"/>
      </c:catAx>
      <c:valAx>
        <c:axId val="88361600"/>
        <c:scaling>
          <c:orientation val="minMax"/>
          <c:max val="40"/>
          <c:min val="0"/>
        </c:scaling>
        <c:delete val="0"/>
        <c:axPos val="l"/>
        <c:numFmt formatCode="#,##0.0" sourceLinked="1"/>
        <c:majorTickMark val="in"/>
        <c:minorTickMark val="none"/>
        <c:tickLblPos val="nextTo"/>
        <c:crossAx val="88360064"/>
        <c:crosses val="autoZero"/>
        <c:crossBetween val="between"/>
        <c:majorUnit val="10"/>
      </c:valAx>
    </c:plotArea>
    <c:plotVisOnly val="1"/>
    <c:dispBlanksAs val="gap"/>
    <c:showDLblsOverMax val="0"/>
  </c:chart>
  <c:txPr>
    <a:bodyPr/>
    <a:lstStyle/>
    <a:p>
      <a:pPr>
        <a:defRPr>
          <a:effectLst/>
        </a:defRPr>
      </a:pPr>
      <a:endParaRPr lang="pl-P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pPr>
            <a:r>
              <a:rPr lang="pl-PL" sz="800" b="0" i="0" baseline="0" dirty="0" smtClean="0">
                <a:effectLst/>
              </a:rPr>
              <a:t>2011/2010</a:t>
            </a:r>
            <a:endParaRPr lang="pl-PL" sz="800" dirty="0" smtClean="0">
              <a:effectLst/>
            </a:endParaRPr>
          </a:p>
          <a:p>
            <a:pPr algn="ctr">
              <a:defRPr sz="900"/>
            </a:pPr>
            <a:r>
              <a:rPr lang="pl-PL" sz="800" b="0" i="0" baseline="0" dirty="0" smtClean="0">
                <a:effectLst/>
              </a:rPr>
              <a:t>CUMULATIVE REVENUES</a:t>
            </a:r>
            <a:br>
              <a:rPr lang="pl-PL" sz="800" b="0" i="0" baseline="0" dirty="0" smtClean="0">
                <a:effectLst/>
              </a:rPr>
            </a:br>
            <a:r>
              <a:rPr lang="pl-PL" sz="800" b="0" i="0" baseline="0" dirty="0" smtClean="0">
                <a:effectLst/>
              </a:rPr>
              <a:t>[PLN mil.]</a:t>
            </a:r>
            <a:endParaRPr lang="pl-PL" sz="800" dirty="0" smtClean="0">
              <a:effectLst/>
            </a:endParaRPr>
          </a:p>
          <a:p>
            <a:pPr algn="ctr">
              <a:defRPr sz="900"/>
            </a:pPr>
            <a:endParaRPr lang="pl-PL" sz="900" dirty="0">
              <a:latin typeface="Arial" pitchFamily="34" charset="0"/>
              <a:cs typeface="Arial" pitchFamily="34" charset="0"/>
            </a:endParaRPr>
          </a:p>
        </c:rich>
      </c:tx>
      <c:layout>
        <c:manualLayout>
          <c:xMode val="edge"/>
          <c:yMode val="edge"/>
          <c:x val="0.36754591043039958"/>
          <c:y val="3.1746031746031744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933E-2"/>
          <c:y val="8.5652626754989372E-2"/>
          <c:w val="0.89386243083405559"/>
          <c:h val="0.78708716965934644"/>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4.1007280808537522E-3"/>
                  <c:y val="0.24949282590521482"/>
                </c:manualLayout>
              </c:layout>
              <c:showLegendKey val="0"/>
              <c:showVal val="1"/>
              <c:showCatName val="0"/>
              <c:showSerName val="0"/>
              <c:showPercent val="0"/>
              <c:showBubbleSize val="0"/>
            </c:dLbl>
            <c:dLbl>
              <c:idx val="1"/>
              <c:layout>
                <c:manualLayout>
                  <c:x val="-4.0662341593143058E-3"/>
                  <c:y val="0.26770633224669693"/>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11'!$C$74:$D$74</c:f>
              <c:numCache>
                <c:formatCode>#,##0.0</c:formatCode>
                <c:ptCount val="2"/>
                <c:pt idx="0">
                  <c:v>175.96600000000001</c:v>
                </c:pt>
                <c:pt idx="1">
                  <c:v>215.964</c:v>
                </c:pt>
              </c:numCache>
            </c:numRef>
          </c:val>
        </c:ser>
        <c:dLbls>
          <c:showLegendKey val="0"/>
          <c:showVal val="0"/>
          <c:showCatName val="0"/>
          <c:showSerName val="0"/>
          <c:showPercent val="0"/>
          <c:showBubbleSize val="0"/>
        </c:dLbls>
        <c:gapWidth val="89"/>
        <c:shape val="box"/>
        <c:axId val="21883520"/>
        <c:axId val="21885312"/>
        <c:axId val="0"/>
      </c:bar3DChart>
      <c:catAx>
        <c:axId val="21883520"/>
        <c:scaling>
          <c:orientation val="minMax"/>
        </c:scaling>
        <c:delete val="0"/>
        <c:axPos val="b"/>
        <c:majorTickMark val="none"/>
        <c:minorTickMark val="none"/>
        <c:tickLblPos val="nextTo"/>
        <c:txPr>
          <a:bodyPr/>
          <a:lstStyle/>
          <a:p>
            <a:pPr>
              <a:defRPr sz="900"/>
            </a:pPr>
            <a:endParaRPr lang="pl-PL"/>
          </a:p>
        </c:txPr>
        <c:crossAx val="21885312"/>
        <c:crosses val="autoZero"/>
        <c:auto val="1"/>
        <c:lblAlgn val="ctr"/>
        <c:lblOffset val="100"/>
        <c:noMultiLvlLbl val="0"/>
      </c:catAx>
      <c:valAx>
        <c:axId val="21885312"/>
        <c:scaling>
          <c:orientation val="minMax"/>
          <c:max val="250"/>
          <c:min val="0"/>
        </c:scaling>
        <c:delete val="0"/>
        <c:axPos val="l"/>
        <c:numFmt formatCode="#,##0.0" sourceLinked="1"/>
        <c:majorTickMark val="in"/>
        <c:minorTickMark val="none"/>
        <c:tickLblPos val="nextTo"/>
        <c:txPr>
          <a:bodyPr/>
          <a:lstStyle/>
          <a:p>
            <a:pPr>
              <a:defRPr sz="900"/>
            </a:pPr>
            <a:endParaRPr lang="pl-PL"/>
          </a:p>
        </c:txPr>
        <c:crossAx val="21883520"/>
        <c:crosses val="autoZero"/>
        <c:crossBetween val="between"/>
        <c:majorUnit val="50"/>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800" b="0" i="0" baseline="0" dirty="0" smtClean="0">
                <a:effectLst/>
              </a:rPr>
              <a:t>Q4 2011/2010 </a:t>
            </a:r>
            <a:endParaRPr lang="pl-PL" sz="800" dirty="0" smtClean="0">
              <a:effectLst/>
            </a:endParaRPr>
          </a:p>
          <a:p>
            <a:pPr>
              <a:defRPr sz="900"/>
            </a:pPr>
            <a:r>
              <a:rPr lang="pl-PL" sz="800" b="0" i="0" baseline="0" dirty="0" smtClean="0">
                <a:effectLst/>
              </a:rPr>
              <a:t>REVENUES</a:t>
            </a:r>
            <a:endParaRPr lang="pl-PL" sz="800" dirty="0" smtClean="0">
              <a:effectLst/>
            </a:endParaRPr>
          </a:p>
          <a:p>
            <a:pPr>
              <a:defRPr sz="900"/>
            </a:pPr>
            <a:r>
              <a:rPr lang="pl-PL" sz="800" b="0" i="0" baseline="0" dirty="0" smtClean="0">
                <a:effectLst/>
              </a:rPr>
              <a:t> [PLN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5003E-2"/>
          <c:y val="8.5652626754989442E-2"/>
          <c:w val="0.89386243083405559"/>
          <c:h val="0.78708716965934622"/>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8.9541463905204739E-5"/>
                  <c:y val="0.20975881739435615"/>
                </c:manualLayout>
              </c:layout>
              <c:showLegendKey val="0"/>
              <c:showVal val="1"/>
              <c:showCatName val="0"/>
              <c:showSerName val="0"/>
              <c:showPercent val="0"/>
              <c:showBubbleSize val="0"/>
            </c:dLbl>
            <c:dLbl>
              <c:idx val="1"/>
              <c:layout>
                <c:manualLayout>
                  <c:x val="-2.0420730043815517E-3"/>
                  <c:y val="0.28672073451516544"/>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'!$C$74:$D$74</c:f>
              <c:numCache>
                <c:formatCode>#,##0.0</c:formatCode>
                <c:ptCount val="2"/>
                <c:pt idx="0">
                  <c:v>71.777000000000001</c:v>
                </c:pt>
                <c:pt idx="1">
                  <c:v>111.087</c:v>
                </c:pt>
              </c:numCache>
            </c:numRef>
          </c:val>
        </c:ser>
        <c:dLbls>
          <c:showLegendKey val="0"/>
          <c:showVal val="0"/>
          <c:showCatName val="0"/>
          <c:showSerName val="0"/>
          <c:showPercent val="0"/>
          <c:showBubbleSize val="0"/>
        </c:dLbls>
        <c:gapWidth val="89"/>
        <c:shape val="box"/>
        <c:axId val="28204032"/>
        <c:axId val="22483712"/>
        <c:axId val="0"/>
      </c:bar3DChart>
      <c:catAx>
        <c:axId val="28204032"/>
        <c:scaling>
          <c:orientation val="minMax"/>
        </c:scaling>
        <c:delete val="0"/>
        <c:axPos val="b"/>
        <c:majorTickMark val="none"/>
        <c:minorTickMark val="none"/>
        <c:tickLblPos val="nextTo"/>
        <c:txPr>
          <a:bodyPr/>
          <a:lstStyle/>
          <a:p>
            <a:pPr>
              <a:defRPr sz="900"/>
            </a:pPr>
            <a:endParaRPr lang="pl-PL"/>
          </a:p>
        </c:txPr>
        <c:crossAx val="22483712"/>
        <c:crosses val="autoZero"/>
        <c:auto val="1"/>
        <c:lblAlgn val="ctr"/>
        <c:lblOffset val="100"/>
        <c:noMultiLvlLbl val="0"/>
      </c:catAx>
      <c:valAx>
        <c:axId val="22483712"/>
        <c:scaling>
          <c:orientation val="minMax"/>
          <c:max val="120"/>
          <c:min val="0"/>
        </c:scaling>
        <c:delete val="0"/>
        <c:axPos val="l"/>
        <c:numFmt formatCode="#,##0.0" sourceLinked="1"/>
        <c:majorTickMark val="in"/>
        <c:minorTickMark val="none"/>
        <c:tickLblPos val="nextTo"/>
        <c:txPr>
          <a:bodyPr/>
          <a:lstStyle/>
          <a:p>
            <a:pPr>
              <a:defRPr sz="900"/>
            </a:pPr>
            <a:endParaRPr lang="pl-PL"/>
          </a:p>
        </c:txPr>
        <c:crossAx val="28204032"/>
        <c:crosses val="autoZero"/>
        <c:crossBetween val="between"/>
        <c:majorUnit val="20"/>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800" b="0" i="0" baseline="0" dirty="0" smtClean="0">
                <a:effectLst/>
              </a:rPr>
              <a:t>CUMULATIVE ADJUSTED EBITDA </a:t>
            </a:r>
            <a:endParaRPr lang="pl-PL" sz="800" dirty="0" smtClean="0">
              <a:effectLst/>
            </a:endParaRPr>
          </a:p>
          <a:p>
            <a:pPr>
              <a:defRPr sz="900"/>
            </a:pPr>
            <a:r>
              <a:rPr lang="pl-PL" sz="800" b="0" i="0" baseline="0" dirty="0" smtClean="0">
                <a:effectLst/>
              </a:rPr>
              <a:t>EXCLUDING WIND FARMS</a:t>
            </a:r>
            <a:endParaRPr lang="pl-PL" sz="800" dirty="0" smtClean="0">
              <a:effectLst/>
            </a:endParaRPr>
          </a:p>
          <a:p>
            <a:pPr>
              <a:defRPr sz="900"/>
            </a:pPr>
            <a:r>
              <a:rPr lang="pl-PL" sz="800" b="0" i="0" baseline="0" dirty="0" smtClean="0">
                <a:effectLst/>
              </a:rPr>
              <a:t>SALE</a:t>
            </a:r>
            <a:br>
              <a:rPr lang="pl-PL" sz="800" b="0" i="0" baseline="0" dirty="0" smtClean="0">
                <a:effectLst/>
              </a:rPr>
            </a:b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7534337698570946E-2"/>
          <c:y val="8.5652643665115893E-2"/>
          <c:w val="0.89386243083405559"/>
          <c:h val="0.78708716965934644"/>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4.1095290421857451E-3"/>
                  <c:y val="0.22158719402399873"/>
                </c:manualLayout>
              </c:layout>
              <c:showLegendKey val="0"/>
              <c:showVal val="1"/>
              <c:showCatName val="0"/>
              <c:showSerName val="0"/>
              <c:showPercent val="0"/>
              <c:showBubbleSize val="0"/>
            </c:dLbl>
            <c:dLbl>
              <c:idx val="1"/>
              <c:layout>
                <c:manualLayout>
                  <c:x val="-4.0731643890811004E-3"/>
                  <c:y val="0.2530842652893095"/>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11'!$C$78:$D$78</c:f>
              <c:numCache>
                <c:formatCode>#,##0.0</c:formatCode>
                <c:ptCount val="2"/>
                <c:pt idx="0">
                  <c:v>53.262</c:v>
                </c:pt>
                <c:pt idx="1">
                  <c:v>56.384999999999998</c:v>
                </c:pt>
              </c:numCache>
            </c:numRef>
          </c:val>
        </c:ser>
        <c:dLbls>
          <c:showLegendKey val="0"/>
          <c:showVal val="0"/>
          <c:showCatName val="0"/>
          <c:showSerName val="0"/>
          <c:showPercent val="0"/>
          <c:showBubbleSize val="0"/>
        </c:dLbls>
        <c:gapWidth val="89"/>
        <c:shape val="box"/>
        <c:axId val="28465024"/>
        <c:axId val="28466560"/>
        <c:axId val="0"/>
      </c:bar3DChart>
      <c:catAx>
        <c:axId val="28465024"/>
        <c:scaling>
          <c:orientation val="minMax"/>
        </c:scaling>
        <c:delete val="0"/>
        <c:axPos val="b"/>
        <c:majorTickMark val="none"/>
        <c:minorTickMark val="none"/>
        <c:tickLblPos val="nextTo"/>
        <c:txPr>
          <a:bodyPr/>
          <a:lstStyle/>
          <a:p>
            <a:pPr>
              <a:defRPr sz="900"/>
            </a:pPr>
            <a:endParaRPr lang="pl-PL"/>
          </a:p>
        </c:txPr>
        <c:crossAx val="28466560"/>
        <c:crosses val="autoZero"/>
        <c:auto val="1"/>
        <c:lblAlgn val="ctr"/>
        <c:lblOffset val="100"/>
        <c:noMultiLvlLbl val="0"/>
      </c:catAx>
      <c:valAx>
        <c:axId val="28466560"/>
        <c:scaling>
          <c:orientation val="minMax"/>
          <c:max val="80"/>
          <c:min val="0"/>
        </c:scaling>
        <c:delete val="0"/>
        <c:axPos val="l"/>
        <c:numFmt formatCode="#,##0.0" sourceLinked="1"/>
        <c:majorTickMark val="in"/>
        <c:minorTickMark val="none"/>
        <c:tickLblPos val="nextTo"/>
        <c:txPr>
          <a:bodyPr/>
          <a:lstStyle/>
          <a:p>
            <a:pPr>
              <a:defRPr sz="900"/>
            </a:pPr>
            <a:endParaRPr lang="pl-PL"/>
          </a:p>
        </c:txPr>
        <c:crossAx val="28465024"/>
        <c:crosses val="autoZero"/>
        <c:crossBetween val="between"/>
        <c:majorUnit val="20"/>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00"/>
            </a:pPr>
            <a:r>
              <a:rPr lang="pl-PL" sz="800" b="0" i="0" baseline="0" dirty="0" smtClean="0">
                <a:effectLst/>
              </a:rPr>
              <a:t>Q4 2011/2010</a:t>
            </a:r>
            <a:endParaRPr lang="pl-PL" sz="800" dirty="0" smtClean="0">
              <a:effectLst/>
            </a:endParaRPr>
          </a:p>
          <a:p>
            <a:pPr algn="ctr">
              <a:defRPr sz="900"/>
            </a:pPr>
            <a:r>
              <a:rPr lang="pl-PL" sz="800" b="0" i="0" baseline="0" dirty="0" smtClean="0">
                <a:effectLst/>
              </a:rPr>
              <a:t>ADJUSTED EBITDA EXCLUDING WIND FARMS</a:t>
            </a:r>
            <a:endParaRPr lang="pl-PL" sz="800" dirty="0" smtClean="0">
              <a:effectLst/>
            </a:endParaRPr>
          </a:p>
          <a:p>
            <a:pPr algn="ctr">
              <a:defRPr sz="900"/>
            </a:pPr>
            <a:r>
              <a:rPr lang="pl-PL" sz="800" b="0" i="0" baseline="0" dirty="0" smtClean="0">
                <a:effectLst/>
              </a:rPr>
              <a:t>SALE </a:t>
            </a:r>
            <a:endParaRPr lang="pl-PL" sz="800" dirty="0" smtClean="0">
              <a:effectLst/>
            </a:endParaRPr>
          </a:p>
          <a:p>
            <a:pPr algn="ctr">
              <a:defRPr sz="900"/>
            </a:pP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5003E-2"/>
          <c:y val="8.5652626754989442E-2"/>
          <c:w val="0.89386243083405559"/>
          <c:h val="0.78708716965934622"/>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4.1029032574007307E-3"/>
                  <c:y val="0.23612038125111195"/>
                </c:manualLayout>
              </c:layout>
              <c:showLegendKey val="0"/>
              <c:showVal val="1"/>
              <c:showCatName val="0"/>
              <c:showSerName val="0"/>
              <c:showPercent val="0"/>
              <c:showBubbleSize val="0"/>
            </c:dLbl>
            <c:dLbl>
              <c:idx val="1"/>
              <c:layout>
                <c:manualLayout>
                  <c:x val="2.0803817351793758E-3"/>
                  <c:y val="0.22723105671285934"/>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'!$C$78:$D$78</c:f>
              <c:numCache>
                <c:formatCode>#,##0.0</c:formatCode>
                <c:ptCount val="2"/>
                <c:pt idx="0">
                  <c:v>9.9149999999999991</c:v>
                </c:pt>
                <c:pt idx="1">
                  <c:v>9.1370000000000005</c:v>
                </c:pt>
              </c:numCache>
            </c:numRef>
          </c:val>
        </c:ser>
        <c:dLbls>
          <c:showLegendKey val="0"/>
          <c:showVal val="0"/>
          <c:showCatName val="0"/>
          <c:showSerName val="0"/>
          <c:showPercent val="0"/>
          <c:showBubbleSize val="0"/>
        </c:dLbls>
        <c:gapWidth val="89"/>
        <c:shape val="box"/>
        <c:axId val="28215552"/>
        <c:axId val="29114368"/>
        <c:axId val="0"/>
      </c:bar3DChart>
      <c:catAx>
        <c:axId val="28215552"/>
        <c:scaling>
          <c:orientation val="minMax"/>
        </c:scaling>
        <c:delete val="0"/>
        <c:axPos val="b"/>
        <c:majorTickMark val="none"/>
        <c:minorTickMark val="none"/>
        <c:tickLblPos val="nextTo"/>
        <c:txPr>
          <a:bodyPr/>
          <a:lstStyle/>
          <a:p>
            <a:pPr>
              <a:defRPr sz="900"/>
            </a:pPr>
            <a:endParaRPr lang="pl-PL"/>
          </a:p>
        </c:txPr>
        <c:crossAx val="29114368"/>
        <c:crosses val="autoZero"/>
        <c:auto val="1"/>
        <c:lblAlgn val="ctr"/>
        <c:lblOffset val="100"/>
        <c:noMultiLvlLbl val="0"/>
      </c:catAx>
      <c:valAx>
        <c:axId val="29114368"/>
        <c:scaling>
          <c:orientation val="minMax"/>
          <c:max val="15"/>
          <c:min val="0"/>
        </c:scaling>
        <c:delete val="0"/>
        <c:axPos val="l"/>
        <c:numFmt formatCode="#,##0.0" sourceLinked="1"/>
        <c:majorTickMark val="in"/>
        <c:minorTickMark val="none"/>
        <c:tickLblPos val="nextTo"/>
        <c:txPr>
          <a:bodyPr/>
          <a:lstStyle/>
          <a:p>
            <a:pPr>
              <a:defRPr sz="900"/>
            </a:pPr>
            <a:endParaRPr lang="pl-PL"/>
          </a:p>
        </c:txPr>
        <c:crossAx val="28215552"/>
        <c:crosses val="autoZero"/>
        <c:crossBetween val="between"/>
        <c:majorUnit val="5"/>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800" b="0" i="0" baseline="0" dirty="0" smtClean="0">
                <a:effectLst/>
              </a:rPr>
              <a:t>CUMULATIVE ADJUSTED EBITDA</a:t>
            </a:r>
            <a:endParaRPr lang="pl-PL" sz="800" dirty="0" smtClean="0">
              <a:effectLst/>
            </a:endParaRPr>
          </a:p>
          <a:p>
            <a:pPr>
              <a:defRPr sz="900"/>
            </a:pP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878E-2"/>
          <c:y val="8.5652626754989289E-2"/>
          <c:w val="0.89386243083405559"/>
          <c:h val="0.78708716965934666"/>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8.2272051453918041E-3"/>
                  <c:y val="0.24700015751368612"/>
                </c:manualLayout>
              </c:layout>
              <c:showLegendKey val="0"/>
              <c:showVal val="1"/>
              <c:showCatName val="0"/>
              <c:showSerName val="0"/>
              <c:showPercent val="0"/>
              <c:showBubbleSize val="0"/>
            </c:dLbl>
            <c:dLbl>
              <c:idx val="1"/>
              <c:layout>
                <c:manualLayout>
                  <c:x val="-4.0838859783179846E-3"/>
                  <c:y val="0.29015040857237068"/>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11'!$C$73:$D$73</c:f>
              <c:numCache>
                <c:formatCode>#,##0.0</c:formatCode>
                <c:ptCount val="2"/>
                <c:pt idx="0">
                  <c:v>93.813999999999993</c:v>
                </c:pt>
                <c:pt idx="1">
                  <c:v>108.18600000000001</c:v>
                </c:pt>
              </c:numCache>
            </c:numRef>
          </c:val>
        </c:ser>
        <c:dLbls>
          <c:showLegendKey val="0"/>
          <c:showVal val="0"/>
          <c:showCatName val="0"/>
          <c:showSerName val="0"/>
          <c:showPercent val="0"/>
          <c:showBubbleSize val="0"/>
        </c:dLbls>
        <c:gapWidth val="89"/>
        <c:shape val="box"/>
        <c:axId val="29281664"/>
        <c:axId val="29291648"/>
        <c:axId val="0"/>
      </c:bar3DChart>
      <c:catAx>
        <c:axId val="29281664"/>
        <c:scaling>
          <c:orientation val="minMax"/>
        </c:scaling>
        <c:delete val="0"/>
        <c:axPos val="b"/>
        <c:majorTickMark val="none"/>
        <c:minorTickMark val="none"/>
        <c:tickLblPos val="nextTo"/>
        <c:txPr>
          <a:bodyPr/>
          <a:lstStyle/>
          <a:p>
            <a:pPr>
              <a:defRPr sz="900"/>
            </a:pPr>
            <a:endParaRPr lang="pl-PL"/>
          </a:p>
        </c:txPr>
        <c:crossAx val="29291648"/>
        <c:crosses val="autoZero"/>
        <c:auto val="1"/>
        <c:lblAlgn val="ctr"/>
        <c:lblOffset val="100"/>
        <c:noMultiLvlLbl val="0"/>
      </c:catAx>
      <c:valAx>
        <c:axId val="29291648"/>
        <c:scaling>
          <c:orientation val="minMax"/>
          <c:max val="120"/>
          <c:min val="0"/>
        </c:scaling>
        <c:delete val="0"/>
        <c:axPos val="l"/>
        <c:numFmt formatCode="#,##0.0" sourceLinked="1"/>
        <c:majorTickMark val="in"/>
        <c:minorTickMark val="none"/>
        <c:tickLblPos val="nextTo"/>
        <c:txPr>
          <a:bodyPr/>
          <a:lstStyle/>
          <a:p>
            <a:pPr>
              <a:defRPr sz="900"/>
            </a:pPr>
            <a:endParaRPr lang="pl-PL"/>
          </a:p>
        </c:txPr>
        <c:crossAx val="29281664"/>
        <c:crosses val="autoZero"/>
        <c:crossBetween val="between"/>
        <c:majorUnit val="30"/>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pl-PL" sz="800" b="0" i="0" baseline="0" dirty="0" smtClean="0">
                <a:effectLst/>
              </a:rPr>
              <a:t>Q4 2011/2010</a:t>
            </a:r>
            <a:endParaRPr lang="pl-PL" sz="800" dirty="0" smtClean="0">
              <a:effectLst/>
            </a:endParaRPr>
          </a:p>
          <a:p>
            <a:pPr>
              <a:defRPr sz="900"/>
            </a:pPr>
            <a:r>
              <a:rPr lang="pl-PL" sz="800" b="0" i="0" baseline="0" dirty="0" smtClean="0">
                <a:effectLst/>
              </a:rPr>
              <a:t>ADJUSTED EBITDA</a:t>
            </a:r>
            <a:endParaRPr lang="pl-PL" sz="800" dirty="0" smtClean="0">
              <a:effectLst/>
            </a:endParaRPr>
          </a:p>
          <a:p>
            <a:pPr>
              <a:defRPr sz="900"/>
            </a:pPr>
            <a:r>
              <a:rPr lang="pl-PL" sz="800" b="0" i="0" baseline="0" dirty="0" smtClean="0">
                <a:effectLst/>
              </a:rPr>
              <a:t>[PLN mil.]</a:t>
            </a:r>
            <a:endParaRPr lang="pl-PL" sz="800" dirty="0">
              <a:effectLst/>
            </a:endParaRPr>
          </a:p>
        </c:rich>
      </c:tx>
      <c:layout>
        <c:manualLayout>
          <c:xMode val="edge"/>
          <c:yMode val="edge"/>
          <c:x val="0.2516951307319229"/>
          <c:y val="3.7615280096851944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933E-2"/>
          <c:y val="8.5652626754989372E-2"/>
          <c:w val="0.89386243083405559"/>
          <c:h val="0.78708716965934644"/>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3.960153583008625E-3"/>
                  <c:y val="0.18536154338438468"/>
                </c:manualLayout>
              </c:layout>
              <c:showLegendKey val="0"/>
              <c:showVal val="1"/>
              <c:showCatName val="0"/>
              <c:showSerName val="0"/>
              <c:showPercent val="0"/>
              <c:showBubbleSize val="0"/>
            </c:dLbl>
            <c:dLbl>
              <c:idx val="1"/>
              <c:layout>
                <c:manualLayout>
                  <c:x val="5.6715283905411414E-3"/>
                  <c:y val="0.24574876064244047"/>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Q4 11 '!$C$70:$D$70</c:f>
              <c:strCache>
                <c:ptCount val="2"/>
                <c:pt idx="0">
                  <c:v>Q4 2010A</c:v>
                </c:pt>
                <c:pt idx="1">
                  <c:v>Q4 2011A</c:v>
                </c:pt>
              </c:strCache>
            </c:strRef>
          </c:cat>
          <c:val>
            <c:numRef>
              <c:f>'wykresy Q4 11 '!$C$73:$D$73</c:f>
              <c:numCache>
                <c:formatCode>#,##0.0</c:formatCode>
                <c:ptCount val="2"/>
                <c:pt idx="0">
                  <c:v>37.975000000000001</c:v>
                </c:pt>
                <c:pt idx="1">
                  <c:v>61.13</c:v>
                </c:pt>
              </c:numCache>
            </c:numRef>
          </c:val>
        </c:ser>
        <c:dLbls>
          <c:showLegendKey val="0"/>
          <c:showVal val="0"/>
          <c:showCatName val="0"/>
          <c:showSerName val="0"/>
          <c:showPercent val="0"/>
          <c:showBubbleSize val="0"/>
        </c:dLbls>
        <c:gapWidth val="89"/>
        <c:shape val="box"/>
        <c:axId val="29575424"/>
        <c:axId val="29581312"/>
        <c:axId val="0"/>
      </c:bar3DChart>
      <c:catAx>
        <c:axId val="29575424"/>
        <c:scaling>
          <c:orientation val="minMax"/>
        </c:scaling>
        <c:delete val="0"/>
        <c:axPos val="b"/>
        <c:majorTickMark val="none"/>
        <c:minorTickMark val="none"/>
        <c:tickLblPos val="nextTo"/>
        <c:txPr>
          <a:bodyPr/>
          <a:lstStyle/>
          <a:p>
            <a:pPr>
              <a:defRPr sz="900"/>
            </a:pPr>
            <a:endParaRPr lang="pl-PL"/>
          </a:p>
        </c:txPr>
        <c:crossAx val="29581312"/>
        <c:crosses val="autoZero"/>
        <c:auto val="1"/>
        <c:lblAlgn val="ctr"/>
        <c:lblOffset val="100"/>
        <c:noMultiLvlLbl val="0"/>
      </c:catAx>
      <c:valAx>
        <c:axId val="29581312"/>
        <c:scaling>
          <c:orientation val="minMax"/>
          <c:max val="80"/>
          <c:min val="0"/>
        </c:scaling>
        <c:delete val="0"/>
        <c:axPos val="l"/>
        <c:numFmt formatCode="#,##0.0" sourceLinked="1"/>
        <c:majorTickMark val="in"/>
        <c:minorTickMark val="none"/>
        <c:tickLblPos val="nextTo"/>
        <c:txPr>
          <a:bodyPr/>
          <a:lstStyle/>
          <a:p>
            <a:pPr>
              <a:defRPr sz="900"/>
            </a:pPr>
            <a:endParaRPr lang="pl-PL"/>
          </a:p>
        </c:txPr>
        <c:crossAx val="29575424"/>
        <c:crosses val="autoZero"/>
        <c:crossBetween val="between"/>
        <c:majorUnit val="20"/>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latin typeface="Arial" pitchFamily="34" charset="0"/>
                <a:cs typeface="Arial" pitchFamily="34" charset="0"/>
              </a:defRPr>
            </a:pPr>
            <a:r>
              <a:rPr lang="pl-PL" sz="800" b="0" i="0" baseline="0" dirty="0" smtClean="0">
                <a:effectLst/>
              </a:rPr>
              <a:t>CUMULATIVE CONSOLIDATED NET PROFIT WITHOUT UNREALISED F/X IMPACT EXCLUIDINFG WIND FAMS SALE</a:t>
            </a:r>
            <a:br>
              <a:rPr lang="pl-PL" sz="800" b="0" i="0" baseline="0" dirty="0" smtClean="0">
                <a:effectLst/>
              </a:rPr>
            </a:br>
            <a:r>
              <a:rPr lang="pl-PL" sz="800" b="0" i="0" baseline="0" dirty="0" smtClean="0">
                <a:effectLst/>
              </a:rPr>
              <a:t>[PLN mil.]</a:t>
            </a:r>
            <a:endParaRPr lang="pl-PL" sz="800" dirty="0">
              <a:effectLst/>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635268136204878E-2"/>
          <c:y val="8.5652626754989289E-2"/>
          <c:w val="0.89386243083405559"/>
          <c:h val="0.78708716965934666"/>
        </c:manualLayout>
      </c:layout>
      <c:bar3DChart>
        <c:barDir val="col"/>
        <c:grouping val="clustered"/>
        <c:varyColors val="0"/>
        <c:ser>
          <c:idx val="0"/>
          <c:order val="0"/>
          <c:spPr>
            <a:effectLst>
              <a:outerShdw blurRad="76200" dir="13500000" sy="23000" kx="1200000" algn="br" rotWithShape="0">
                <a:prstClr val="black">
                  <a:alpha val="20000"/>
                </a:prstClr>
              </a:outerShdw>
            </a:effectLst>
          </c:spPr>
          <c:invertIfNegative val="0"/>
          <c:dPt>
            <c:idx val="0"/>
            <c:invertIfNegative val="0"/>
            <c:bubble3D val="0"/>
            <c:spPr>
              <a:solidFill>
                <a:schemeClr val="bg1">
                  <a:lumMod val="65000"/>
                </a:schemeClr>
              </a:solidFill>
              <a:effectLst>
                <a:outerShdw blurRad="76200" dir="13500000" sy="23000" kx="1200000" algn="br" rotWithShape="0">
                  <a:prstClr val="black">
                    <a:alpha val="20000"/>
                  </a:prstClr>
                </a:outerShdw>
              </a:effectLst>
            </c:spPr>
          </c:dPt>
          <c:dPt>
            <c:idx val="1"/>
            <c:invertIfNegative val="0"/>
            <c:bubble3D val="0"/>
            <c:spPr>
              <a:solidFill>
                <a:srgbClr val="FFC000"/>
              </a:solidFill>
              <a:effectLst>
                <a:outerShdw blurRad="76200" dir="13500000" sy="23000" kx="1200000" algn="br" rotWithShape="0">
                  <a:prstClr val="black">
                    <a:alpha val="20000"/>
                  </a:prstClr>
                </a:outerShdw>
              </a:effectLst>
            </c:spPr>
          </c:dPt>
          <c:dLbls>
            <c:dLbl>
              <c:idx val="0"/>
              <c:layout>
                <c:manualLayout>
                  <c:x val="4.1095290421857824E-3"/>
                  <c:y val="0.23211621570313459"/>
                </c:manualLayout>
              </c:layout>
              <c:showLegendKey val="0"/>
              <c:showVal val="1"/>
              <c:showCatName val="0"/>
              <c:showSerName val="0"/>
              <c:showPercent val="0"/>
              <c:showBubbleSize val="0"/>
            </c:dLbl>
            <c:dLbl>
              <c:idx val="1"/>
              <c:layout>
                <c:manualLayout>
                  <c:x val="-2.5832992929832748E-5"/>
                  <c:y val="0.24695696234138095"/>
                </c:manualLayout>
              </c:layout>
              <c:showLegendKey val="0"/>
              <c:showVal val="1"/>
              <c:showCatName val="0"/>
              <c:showSerName val="0"/>
              <c:showPercent val="0"/>
              <c:showBubbleSize val="0"/>
            </c:dLbl>
            <c:txPr>
              <a:bodyPr/>
              <a:lstStyle/>
              <a:p>
                <a:pPr>
                  <a:defRPr sz="1200" b="1"/>
                </a:pPr>
                <a:endParaRPr lang="pl-PL"/>
              </a:p>
            </c:txPr>
            <c:showLegendKey val="0"/>
            <c:showVal val="0"/>
            <c:showCatName val="0"/>
            <c:showSerName val="0"/>
            <c:showPercent val="0"/>
            <c:showBubbleSize val="0"/>
          </c:dLbls>
          <c:cat>
            <c:strRef>
              <c:f>'wykresy 31 12 11'!$C$70:$D$70</c:f>
              <c:strCache>
                <c:ptCount val="2"/>
                <c:pt idx="0">
                  <c:v>2010A</c:v>
                </c:pt>
                <c:pt idx="1">
                  <c:v>2011A</c:v>
                </c:pt>
              </c:strCache>
            </c:strRef>
          </c:cat>
          <c:val>
            <c:numRef>
              <c:f>'wykresy 31 12 11'!$C$77:$D$77</c:f>
              <c:numCache>
                <c:formatCode>#,##0.0</c:formatCode>
                <c:ptCount val="2"/>
                <c:pt idx="0">
                  <c:v>29.355</c:v>
                </c:pt>
                <c:pt idx="1">
                  <c:v>32.837000000000003</c:v>
                </c:pt>
              </c:numCache>
            </c:numRef>
          </c:val>
        </c:ser>
        <c:dLbls>
          <c:showLegendKey val="0"/>
          <c:showVal val="0"/>
          <c:showCatName val="0"/>
          <c:showSerName val="0"/>
          <c:showPercent val="0"/>
          <c:showBubbleSize val="0"/>
        </c:dLbls>
        <c:gapWidth val="89"/>
        <c:shape val="box"/>
        <c:axId val="47578496"/>
        <c:axId val="111875200"/>
        <c:axId val="0"/>
      </c:bar3DChart>
      <c:catAx>
        <c:axId val="47578496"/>
        <c:scaling>
          <c:orientation val="minMax"/>
        </c:scaling>
        <c:delete val="0"/>
        <c:axPos val="b"/>
        <c:majorTickMark val="none"/>
        <c:minorTickMark val="none"/>
        <c:tickLblPos val="nextTo"/>
        <c:txPr>
          <a:bodyPr/>
          <a:lstStyle/>
          <a:p>
            <a:pPr>
              <a:defRPr sz="900"/>
            </a:pPr>
            <a:endParaRPr lang="pl-PL"/>
          </a:p>
        </c:txPr>
        <c:crossAx val="111875200"/>
        <c:crosses val="autoZero"/>
        <c:auto val="1"/>
        <c:lblAlgn val="ctr"/>
        <c:lblOffset val="100"/>
        <c:noMultiLvlLbl val="0"/>
      </c:catAx>
      <c:valAx>
        <c:axId val="111875200"/>
        <c:scaling>
          <c:orientation val="minMax"/>
          <c:max val="40"/>
        </c:scaling>
        <c:delete val="0"/>
        <c:axPos val="l"/>
        <c:numFmt formatCode="#,##0.0" sourceLinked="1"/>
        <c:majorTickMark val="in"/>
        <c:minorTickMark val="none"/>
        <c:tickLblPos val="nextTo"/>
        <c:txPr>
          <a:bodyPr/>
          <a:lstStyle/>
          <a:p>
            <a:pPr>
              <a:defRPr sz="900"/>
            </a:pPr>
            <a:endParaRPr lang="pl-PL"/>
          </a:p>
        </c:txPr>
        <c:crossAx val="47578496"/>
        <c:crosses val="autoZero"/>
        <c:crossBetween val="between"/>
        <c:majorUnit val="5"/>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10.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11.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12.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13.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14.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0.23174</cdr:x>
      <cdr:y>0.02506</cdr:y>
    </cdr:from>
    <cdr:to>
      <cdr:x>0.82858</cdr:x>
      <cdr:y>0.35662</cdr:y>
    </cdr:to>
    <cdr:sp macro="" textlink="">
      <cdr:nvSpPr>
        <cdr:cNvPr id="5" name="pole tekstowe 4"/>
        <cdr:cNvSpPr txBox="1"/>
      </cdr:nvSpPr>
      <cdr:spPr>
        <a:xfrm xmlns:a="http://schemas.openxmlformats.org/drawingml/2006/main">
          <a:off x="866750" y="48988"/>
          <a:ext cx="223224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900" b="1" i="0" u="none" strike="noStrike" kern="1200" baseline="0">
              <a:solidFill>
                <a:prstClr val="black"/>
              </a:solidFill>
              <a:latin typeface="+mn-lt"/>
              <a:ea typeface="+mn-ea"/>
              <a:cs typeface="+mn-cs"/>
            </a:defRPr>
          </a:pPr>
          <a:r>
            <a:rPr lang="pl-PL" dirty="0">
              <a:latin typeface="Arial" pitchFamily="34" charset="0"/>
              <a:cs typeface="Arial" pitchFamily="34" charset="0"/>
            </a:rPr>
            <a:t>2011/2010 </a:t>
          </a:r>
          <a:r>
            <a:rPr lang="pl-PL" dirty="0" smtClean="0">
              <a:latin typeface="Arial" pitchFamily="34" charset="0"/>
              <a:cs typeface="Arial" pitchFamily="34" charset="0"/>
            </a:rPr>
            <a:t>REVENUES</a:t>
          </a:r>
          <a:endParaRPr lang="pl-PL" dirty="0">
            <a:latin typeface="Arial" pitchFamily="34" charset="0"/>
            <a:cs typeface="Arial" pitchFamily="34" charset="0"/>
          </a:endParaRPr>
        </a:p>
        <a:p xmlns:a="http://schemas.openxmlformats.org/drawingml/2006/main">
          <a:pPr algn="ctr" rtl="0">
            <a:defRPr sz="900" b="1" i="0" u="none" strike="noStrike" kern="1200" baseline="0">
              <a:solidFill>
                <a:prstClr val="black"/>
              </a:solidFill>
              <a:latin typeface="+mn-lt"/>
              <a:ea typeface="+mn-ea"/>
              <a:cs typeface="+mn-cs"/>
            </a:defRPr>
          </a:pPr>
          <a:r>
            <a:rPr lang="pl-PL" dirty="0">
              <a:latin typeface="Arial" pitchFamily="34" charset="0"/>
              <a:cs typeface="Arial" pitchFamily="34" charset="0"/>
            </a:rPr>
            <a:t>EXCLUDING WIND FARMS SALE</a:t>
          </a:r>
        </a:p>
        <a:p xmlns:a="http://schemas.openxmlformats.org/drawingml/2006/main">
          <a:pPr algn="ctr" rtl="0">
            <a:defRPr sz="900" b="1" i="0" u="none" strike="noStrike" kern="1200" baseline="0">
              <a:solidFill>
                <a:prstClr val="black"/>
              </a:solidFill>
              <a:latin typeface="+mn-lt"/>
              <a:ea typeface="+mn-ea"/>
              <a:cs typeface="+mn-cs"/>
            </a:defRPr>
          </a:pPr>
          <a:r>
            <a:rPr lang="pl-PL" dirty="0">
              <a:latin typeface="Arial" pitchFamily="34" charset="0"/>
              <a:cs typeface="Arial" pitchFamily="34" charset="0"/>
            </a:rPr>
            <a:t>[PLN mil.]</a:t>
          </a:r>
        </a:p>
        <a:p xmlns:a="http://schemas.openxmlformats.org/drawingml/2006/main">
          <a:endParaRPr lang="pl-PL"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4.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5.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6.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7.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8.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9.xml><?xml version="1.0" encoding="utf-8"?>
<c:userShapes xmlns:c="http://schemas.openxmlformats.org/drawingml/2006/chart">
  <cdr:relSizeAnchor xmlns:cdr="http://schemas.openxmlformats.org/drawingml/2006/chartDrawing">
    <cdr:from>
      <cdr:x>0.38132</cdr:x>
      <cdr:y>0.72858</cdr:y>
    </cdr:from>
    <cdr:to>
      <cdr:x>0.48109</cdr:x>
      <cdr:y>0.82172</cdr:y>
    </cdr:to>
    <cdr:sp macro="" textlink="">
      <cdr:nvSpPr>
        <cdr:cNvPr id="24579"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2"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0.38132</cdr:x>
      <cdr:y>0.72858</cdr:y>
    </cdr:from>
    <cdr:to>
      <cdr:x>0.48109</cdr:x>
      <cdr:y>0.82172</cdr:y>
    </cdr:to>
    <cdr:sp macro="" textlink="">
      <cdr:nvSpPr>
        <cdr:cNvPr id="3" name="Text Box 3"/>
        <cdr:cNvSpPr txBox="1">
          <a:spLocks xmlns:a="http://schemas.openxmlformats.org/drawingml/2006/main" noChangeArrowheads="1"/>
        </cdr:cNvSpPr>
      </cdr:nvSpPr>
      <cdr:spPr bwMode="auto">
        <a:xfrm xmlns:a="http://schemas.openxmlformats.org/drawingml/2006/main">
          <a:off x="2594527" y="2496579"/>
          <a:ext cx="818846" cy="30518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7B006BE1-8244-4564-AEBD-8F6D9F6FA8DC}" type="datetimeFigureOut">
              <a:rPr lang="en-GB" smtClean="0"/>
              <a:t>18/04/2012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D8133D8-F4F7-417D-B36E-8749AADF228C}" type="slidenum">
              <a:rPr lang="en-GB" smtClean="0"/>
              <a:t>‹#›</a:t>
            </a:fld>
            <a:endParaRPr lang="en-GB"/>
          </a:p>
        </p:txBody>
      </p:sp>
    </p:spTree>
    <p:extLst>
      <p:ext uri="{BB962C8B-B14F-4D97-AF65-F5344CB8AC3E}">
        <p14:creationId xmlns:p14="http://schemas.microsoft.com/office/powerpoint/2010/main" val="190841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EBE3C3A9-63F6-4CCE-92CE-8189C2047274}" type="datetimeFigureOut">
              <a:rPr lang="pl-PL"/>
              <a:pPr>
                <a:defRPr/>
              </a:pPr>
              <a:t>2012-04-18</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1" y="4714876"/>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6F5B7C2-FD45-487E-AD95-37A759E9FC85}" type="slidenum">
              <a:rPr lang="pl-PL"/>
              <a:pPr>
                <a:defRPr/>
              </a:pPr>
              <a:t>‹#›</a:t>
            </a:fld>
            <a:endParaRPr lang="pl-PL" dirty="0"/>
          </a:p>
        </p:txBody>
      </p:sp>
    </p:spTree>
    <p:extLst>
      <p:ext uri="{BB962C8B-B14F-4D97-AF65-F5344CB8AC3E}">
        <p14:creationId xmlns:p14="http://schemas.microsoft.com/office/powerpoint/2010/main" val="4188987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66F5B7C2-FD45-487E-AD95-37A759E9FC85}" type="slidenum">
              <a:rPr lang="pl-PL" smtClean="0">
                <a:solidFill>
                  <a:prstClr val="black"/>
                </a:solidFill>
              </a:rPr>
              <a:pPr>
                <a:defRPr/>
              </a:pPr>
              <a:t>7</a:t>
            </a:fld>
            <a:endParaRPr lang="pl-P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66F5B7C2-FD45-487E-AD95-37A759E9FC85}" type="slidenum">
              <a:rPr lang="pl-PL" smtClean="0"/>
              <a:pPr>
                <a:defRPr/>
              </a:pPr>
              <a:t>10</a:t>
            </a:fld>
            <a:endParaRPr lang="pl-P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dirty="0" smtClean="0"/>
              <a:t>Legenda:</a:t>
            </a:r>
          </a:p>
          <a:p>
            <a:r>
              <a:rPr lang="pl-PL" sz="1200" dirty="0" err="1" smtClean="0"/>
              <a:t>A+B</a:t>
            </a:r>
            <a:r>
              <a:rPr lang="pl-PL" sz="1200" dirty="0" smtClean="0"/>
              <a:t> = Klukowo + </a:t>
            </a:r>
            <a:r>
              <a:rPr lang="pl-PL" sz="1200" dirty="0" err="1" smtClean="0"/>
              <a:t>Samborsko</a:t>
            </a:r>
            <a:endParaRPr lang="pl-PL" sz="1200" dirty="0" smtClean="0"/>
          </a:p>
          <a:p>
            <a:r>
              <a:rPr lang="pl-PL" sz="1200" dirty="0" smtClean="0"/>
              <a:t>C = Wojcieszyn</a:t>
            </a:r>
          </a:p>
          <a:p>
            <a:r>
              <a:rPr lang="pl-PL" sz="1200" dirty="0" smtClean="0"/>
              <a:t>D = Jankowice Wlk. + Wierzbnik</a:t>
            </a:r>
          </a:p>
          <a:p>
            <a:r>
              <a:rPr lang="pl-PL" sz="1200" dirty="0" smtClean="0"/>
              <a:t>E = Skurpie</a:t>
            </a:r>
          </a:p>
          <a:p>
            <a:r>
              <a:rPr lang="pl-PL" sz="1200" dirty="0" smtClean="0"/>
              <a:t>F = Gawłowice</a:t>
            </a:r>
          </a:p>
          <a:p>
            <a:r>
              <a:rPr lang="pl-PL" sz="1200" dirty="0" smtClean="0"/>
              <a:t>G = Szymankowo</a:t>
            </a:r>
          </a:p>
          <a:p>
            <a:r>
              <a:rPr lang="pl-PL" sz="1200" dirty="0" smtClean="0"/>
              <a:t>H =Dębsk + Zielona</a:t>
            </a:r>
          </a:p>
          <a:p>
            <a:r>
              <a:rPr lang="pl-PL" sz="1200" dirty="0" smtClean="0"/>
              <a:t>I = Rajgród</a:t>
            </a:r>
          </a:p>
          <a:p>
            <a:endParaRPr lang="pl-PL" dirty="0"/>
          </a:p>
        </p:txBody>
      </p:sp>
      <p:sp>
        <p:nvSpPr>
          <p:cNvPr id="4" name="Symbol zastępczy numeru slajdu 3"/>
          <p:cNvSpPr>
            <a:spLocks noGrp="1"/>
          </p:cNvSpPr>
          <p:nvPr>
            <p:ph type="sldNum" sz="quarter" idx="10"/>
          </p:nvPr>
        </p:nvSpPr>
        <p:spPr/>
        <p:txBody>
          <a:bodyPr/>
          <a:lstStyle/>
          <a:p>
            <a:pPr>
              <a:defRPr/>
            </a:pPr>
            <a:fld id="{66F5B7C2-FD45-487E-AD95-37A759E9FC85}" type="slidenum">
              <a:rPr lang="pl-PL" smtClean="0"/>
              <a:pPr>
                <a:defRPr/>
              </a:pPr>
              <a:t>14</a:t>
            </a:fld>
            <a:endParaRPr lang="pl-PL" dirty="0"/>
          </a:p>
        </p:txBody>
      </p:sp>
    </p:spTree>
    <p:extLst>
      <p:ext uri="{BB962C8B-B14F-4D97-AF65-F5344CB8AC3E}">
        <p14:creationId xmlns:p14="http://schemas.microsoft.com/office/powerpoint/2010/main" val="173365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6F5B7C2-FD45-487E-AD95-37A759E9FC85}" type="slidenum">
              <a:rPr lang="pl-PL" smtClean="0"/>
              <a:pPr>
                <a:defRPr/>
              </a:pPr>
              <a:t>22</a:t>
            </a:fld>
            <a:endParaRPr lang="pl-PL" dirty="0"/>
          </a:p>
        </p:txBody>
      </p:sp>
    </p:spTree>
    <p:extLst>
      <p:ext uri="{BB962C8B-B14F-4D97-AF65-F5344CB8AC3E}">
        <p14:creationId xmlns:p14="http://schemas.microsoft.com/office/powerpoint/2010/main" val="154080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9F694A7A-7308-4DA3-8246-BD94C3B538C3}" type="slidenum">
              <a:rPr lang="pl-PL"/>
              <a:pPr>
                <a:defRPr/>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63E6BFEF-C280-4E3E-B2E9-0DD1D1037A0E}" type="slidenum">
              <a:rPr lang="pl-PL"/>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D3269C6B-1EEE-4A23-B8A8-999CDD97F955}" type="slidenum">
              <a:rPr lang="pl-PL"/>
              <a:pPr>
                <a:defRPr/>
              </a:pPr>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5" name="Rectangle 6"/>
          <p:cNvSpPr>
            <a:spLocks noGrp="1" noChangeArrowheads="1"/>
          </p:cNvSpPr>
          <p:nvPr>
            <p:ph type="sldNum" sz="quarter" idx="12"/>
          </p:nvPr>
        </p:nvSpPr>
        <p:spPr>
          <a:ln/>
        </p:spPr>
        <p:txBody>
          <a:bodyPr/>
          <a:lstStyle>
            <a:lvl1pPr>
              <a:defRPr/>
            </a:lvl1pPr>
          </a:lstStyle>
          <a:p>
            <a:pPr>
              <a:defRPr/>
            </a:pPr>
            <a:fld id="{33C00541-1EC7-4B9C-98BA-48552D0F0784}" type="slidenum">
              <a:rPr lang="pl-PL"/>
              <a:pPr>
                <a:defRPr/>
              </a:pPr>
              <a:t>‹#›</a:t>
            </a:fld>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94A7A-7308-4DA3-8246-BD94C3B538C3}"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1558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C122F1-5182-4C7B-8BC1-64DD6BA41F0D}"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552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BE6AF-9E86-4204-BF26-45D68A4623B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3772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AB007B-9BE8-4804-841B-D2144588AC45}"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444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CF286F-C207-4D36-98AF-B91E3E5BFEBD}"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2708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2A4399-45D4-421B-BA08-A918619B8FE3}"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21730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CA3D45-3CF8-43C7-9351-9283014CAF39}"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2877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CCC122F1-5182-4C7B-8BC1-64DD6BA41F0D}" type="slidenum">
              <a:rPr lang="pl-PL"/>
              <a:pPr>
                <a:defRPr/>
              </a:pPr>
              <a:t>‹#›</a:t>
            </a:fld>
            <a:endParaRPr lang="pl-P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ABA163-03B5-473D-9FDF-62C7208EAD3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8165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E6DC0-DF6C-47F2-8369-9F5858F10F2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20357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6BFEF-C280-4E3E-B2E9-0DD1D1037A0E}"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01481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269C6B-1EEE-4A23-B8A8-999CDD97F955}"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11762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C00541-1EC7-4B9C-98BA-48552D0F078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61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7FEBE6AF-9E86-4204-BF26-45D68A4623B4}" type="slidenum">
              <a:rPr lang="pl-PL"/>
              <a:pPr>
                <a:defRPr/>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5CAB007B-9BE8-4804-841B-D2144588AC45}" type="slidenum">
              <a:rPr lang="pl-PL"/>
              <a:pPr>
                <a:defRPr/>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9" name="Rectangle 6"/>
          <p:cNvSpPr>
            <a:spLocks noGrp="1" noChangeArrowheads="1"/>
          </p:cNvSpPr>
          <p:nvPr>
            <p:ph type="sldNum" sz="quarter" idx="12"/>
          </p:nvPr>
        </p:nvSpPr>
        <p:spPr>
          <a:ln/>
        </p:spPr>
        <p:txBody>
          <a:bodyPr/>
          <a:lstStyle>
            <a:lvl1pPr>
              <a:defRPr/>
            </a:lvl1pPr>
          </a:lstStyle>
          <a:p>
            <a:pPr>
              <a:defRPr/>
            </a:pPr>
            <a:fld id="{B6CF286F-C207-4D36-98AF-B91E3E5BFEBD}" type="slidenum">
              <a:rPr lang="pl-PL"/>
              <a:pPr>
                <a:defRPr/>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5" name="Rectangle 6"/>
          <p:cNvSpPr>
            <a:spLocks noGrp="1" noChangeArrowheads="1"/>
          </p:cNvSpPr>
          <p:nvPr>
            <p:ph type="sldNum" sz="quarter" idx="12"/>
          </p:nvPr>
        </p:nvSpPr>
        <p:spPr>
          <a:ln/>
        </p:spPr>
        <p:txBody>
          <a:bodyPr/>
          <a:lstStyle>
            <a:lvl1pPr>
              <a:defRPr/>
            </a:lvl1pPr>
          </a:lstStyle>
          <a:p>
            <a:pPr>
              <a:defRPr/>
            </a:pPr>
            <a:fld id="{1D2A4399-45D4-421B-BA08-A918619B8FE3}" type="slidenum">
              <a:rPr lang="pl-PL"/>
              <a:pPr>
                <a:defRPr/>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4" name="Rectangle 6"/>
          <p:cNvSpPr>
            <a:spLocks noGrp="1" noChangeArrowheads="1"/>
          </p:cNvSpPr>
          <p:nvPr>
            <p:ph type="sldNum" sz="quarter" idx="12"/>
          </p:nvPr>
        </p:nvSpPr>
        <p:spPr>
          <a:ln/>
        </p:spPr>
        <p:txBody>
          <a:bodyPr/>
          <a:lstStyle>
            <a:lvl1pPr>
              <a:defRPr/>
            </a:lvl1pPr>
          </a:lstStyle>
          <a:p>
            <a:pPr>
              <a:defRPr/>
            </a:pPr>
            <a:fld id="{94CA3D45-3CF8-43C7-9351-9283014CAF39}" type="slidenum">
              <a:rPr lang="pl-PL"/>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22ABA163-03B5-473D-9FDF-62C7208EAD30}" type="slidenum">
              <a:rPr lang="pl-PL"/>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85FE6DC0-DF6C-47F2-8369-9F5858F10F2B}" type="slidenum">
              <a:rPr lang="pl-PL"/>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pl-PL"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pl-PL"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4DCF14B-5F5C-4A72-B5B2-A7A722F484DB}"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pl-PL"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pl-PL" dirty="0">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4DCF14B-5F5C-4A72-B5B2-A7A722F484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62066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6.jpeg"/><Relationship Id="rId7" Type="http://schemas.openxmlformats.org/officeDocument/2006/relationships/chart" Target="../charts/chart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Dokument_programu_Microsoft_Word14.docx"/><Relationship Id="rId10" Type="http://schemas.openxmlformats.org/officeDocument/2006/relationships/image" Target="../media/image20.png"/><Relationship Id="rId4" Type="http://schemas.openxmlformats.org/officeDocument/2006/relationships/oleObject" Target="../embeddings/oleObject2.bin"/><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00113" y="3505200"/>
            <a:ext cx="5185650" cy="430887"/>
          </a:xfrm>
          <a:prstGeom prst="rect">
            <a:avLst/>
          </a:prstGeom>
          <a:noFill/>
          <a:ln w="9525">
            <a:noFill/>
            <a:miter lim="800000"/>
            <a:headEnd/>
            <a:tailEnd/>
          </a:ln>
        </p:spPr>
        <p:txBody>
          <a:bodyPr wrap="none">
            <a:spAutoFit/>
          </a:bodyPr>
          <a:lstStyle/>
          <a:p>
            <a:pPr>
              <a:defRPr/>
            </a:pPr>
            <a:r>
              <a:rPr lang="pl-PL" sz="2200" b="1" dirty="0" smtClean="0">
                <a:solidFill>
                  <a:prstClr val="white">
                    <a:lumMod val="50000"/>
                  </a:prstClr>
                </a:solidFill>
                <a:latin typeface="Trebuchet MS" pitchFamily="34" charset="0"/>
              </a:rPr>
              <a:t>12 </a:t>
            </a:r>
            <a:r>
              <a:rPr lang="pl-PL" sz="2200" b="1" dirty="0" err="1" smtClean="0">
                <a:solidFill>
                  <a:prstClr val="white">
                    <a:lumMod val="50000"/>
                  </a:prstClr>
                </a:solidFill>
                <a:latin typeface="Trebuchet MS" pitchFamily="34" charset="0"/>
              </a:rPr>
              <a:t>months</a:t>
            </a:r>
            <a:r>
              <a:rPr lang="pl-PL" sz="2200" b="1" dirty="0" smtClean="0">
                <a:solidFill>
                  <a:prstClr val="white">
                    <a:lumMod val="50000"/>
                  </a:prstClr>
                </a:solidFill>
                <a:latin typeface="Trebuchet MS" pitchFamily="34" charset="0"/>
              </a:rPr>
              <a:t> and Q4 2011 Performance</a:t>
            </a:r>
            <a:endParaRPr lang="pl-PL" sz="2200" b="1" dirty="0">
              <a:solidFill>
                <a:prstClr val="white">
                  <a:lumMod val="50000"/>
                </a:prstClr>
              </a:solidFill>
              <a:latin typeface="Trebuchet MS" pitchFamily="34" charset="0"/>
            </a:endParaRPr>
          </a:p>
        </p:txBody>
      </p:sp>
      <p:pic>
        <p:nvPicPr>
          <p:cNvPr id="3075" name="Picture 6" descr="logo"/>
          <p:cNvPicPr>
            <a:picLocks noChangeAspect="1" noChangeArrowheads="1"/>
          </p:cNvPicPr>
          <p:nvPr/>
        </p:nvPicPr>
        <p:blipFill>
          <a:blip r:embed="rId3" cstate="print"/>
          <a:srcRect/>
          <a:stretch>
            <a:fillRect/>
          </a:stretch>
        </p:blipFill>
        <p:spPr bwMode="auto">
          <a:xfrm>
            <a:off x="1042988" y="908050"/>
            <a:ext cx="4371975" cy="1393825"/>
          </a:xfrm>
          <a:prstGeom prst="rect">
            <a:avLst/>
          </a:prstGeom>
          <a:noFill/>
          <a:ln w="9525">
            <a:noFill/>
            <a:miter lim="800000"/>
            <a:headEnd/>
            <a:tailEnd/>
          </a:ln>
        </p:spPr>
      </p:pic>
      <p:sp>
        <p:nvSpPr>
          <p:cNvPr id="3076" name="Text Box 7"/>
          <p:cNvSpPr txBox="1">
            <a:spLocks noChangeArrowheads="1"/>
          </p:cNvSpPr>
          <p:nvPr/>
        </p:nvSpPr>
        <p:spPr bwMode="auto">
          <a:xfrm>
            <a:off x="3995738" y="6165850"/>
            <a:ext cx="4824734" cy="215444"/>
          </a:xfrm>
          <a:prstGeom prst="rect">
            <a:avLst/>
          </a:prstGeom>
          <a:noFill/>
          <a:ln w="9525">
            <a:noFill/>
            <a:miter lim="800000"/>
            <a:headEnd/>
            <a:tailEnd/>
          </a:ln>
        </p:spPr>
        <p:txBody>
          <a:bodyPr wrap="square">
            <a:spAutoFit/>
          </a:bodyPr>
          <a:lstStyle/>
          <a:p>
            <a:r>
              <a:rPr lang="pl-PL" sz="800" dirty="0" err="1" smtClean="0">
                <a:solidFill>
                  <a:srgbClr val="E3DED1"/>
                </a:solidFill>
                <a:latin typeface="Trebuchet MS" pitchFamily="34" charset="0"/>
              </a:rPr>
              <a:t>Biomass</a:t>
            </a:r>
            <a:r>
              <a:rPr lang="pl-PL" sz="800" dirty="0" smtClean="0">
                <a:solidFill>
                  <a:srgbClr val="E3DED1"/>
                </a:solidFill>
                <a:latin typeface="Trebuchet MS" pitchFamily="34" charset="0"/>
              </a:rPr>
              <a:t> </a:t>
            </a:r>
            <a:r>
              <a:rPr lang="pl-PL" sz="800" dirty="0" err="1" smtClean="0">
                <a:solidFill>
                  <a:srgbClr val="E3DED1"/>
                </a:solidFill>
                <a:latin typeface="Trebuchet MS" pitchFamily="34" charset="0"/>
              </a:rPr>
              <a:t>Fuels</a:t>
            </a:r>
            <a:r>
              <a:rPr lang="pl-PL" sz="800" dirty="0">
                <a:solidFill>
                  <a:srgbClr val="E3DED1"/>
                </a:solidFill>
                <a:latin typeface="Trebuchet MS" pitchFamily="34" charset="0"/>
              </a:rPr>
              <a:t>	                   </a:t>
            </a:r>
            <a:r>
              <a:rPr lang="pl-PL" sz="800" dirty="0" smtClean="0">
                <a:solidFill>
                  <a:srgbClr val="E3DED1"/>
                </a:solidFill>
                <a:latin typeface="Trebuchet MS" pitchFamily="34" charset="0"/>
              </a:rPr>
              <a:t>	Wind </a:t>
            </a:r>
            <a:r>
              <a:rPr lang="pl-PL" sz="800" dirty="0" err="1" smtClean="0">
                <a:solidFill>
                  <a:srgbClr val="E3DED1"/>
                </a:solidFill>
                <a:latin typeface="Trebuchet MS" pitchFamily="34" charset="0"/>
              </a:rPr>
              <a:t>Energy</a:t>
            </a:r>
            <a:r>
              <a:rPr lang="pl-PL" sz="800" dirty="0" smtClean="0">
                <a:solidFill>
                  <a:srgbClr val="E3DED1"/>
                </a:solidFill>
                <a:latin typeface="Trebuchet MS" pitchFamily="34" charset="0"/>
              </a:rPr>
              <a:t>                                   </a:t>
            </a:r>
            <a:r>
              <a:rPr lang="pl-PL" sz="800" dirty="0" err="1" smtClean="0">
                <a:solidFill>
                  <a:srgbClr val="E3DED1"/>
                </a:solidFill>
                <a:latin typeface="Trebuchet MS" pitchFamily="34" charset="0"/>
              </a:rPr>
              <a:t>Industrial</a:t>
            </a:r>
            <a:r>
              <a:rPr lang="pl-PL" sz="800" dirty="0" smtClean="0">
                <a:solidFill>
                  <a:srgbClr val="E3DED1"/>
                </a:solidFill>
                <a:latin typeface="Trebuchet MS" pitchFamily="34" charset="0"/>
              </a:rPr>
              <a:t> Outsourcing</a:t>
            </a:r>
            <a:endParaRPr lang="pl-PL" sz="800" dirty="0">
              <a:solidFill>
                <a:srgbClr val="E3DED1"/>
              </a:solidFill>
              <a:latin typeface="Trebuchet MS" pitchFamily="34" charset="0"/>
            </a:endParaRPr>
          </a:p>
        </p:txBody>
      </p:sp>
      <p:sp>
        <p:nvSpPr>
          <p:cNvPr id="3077" name="pole tekstowe 7"/>
          <p:cNvSpPr txBox="1">
            <a:spLocks noChangeArrowheads="1"/>
          </p:cNvSpPr>
          <p:nvPr/>
        </p:nvSpPr>
        <p:spPr bwMode="auto">
          <a:xfrm>
            <a:off x="925837" y="3933825"/>
            <a:ext cx="1330814" cy="307777"/>
          </a:xfrm>
          <a:prstGeom prst="rect">
            <a:avLst/>
          </a:prstGeom>
          <a:noFill/>
          <a:ln w="9525">
            <a:noFill/>
            <a:miter lim="800000"/>
            <a:headEnd/>
            <a:tailEnd/>
          </a:ln>
        </p:spPr>
        <p:txBody>
          <a:bodyPr wrap="none">
            <a:spAutoFit/>
          </a:bodyPr>
          <a:lstStyle/>
          <a:p>
            <a:r>
              <a:rPr lang="pl-PL" sz="1400" dirty="0" err="1" smtClean="0">
                <a:solidFill>
                  <a:srgbClr val="F07F09"/>
                </a:solidFill>
                <a:latin typeface="Trebuchet MS" pitchFamily="34" charset="0"/>
              </a:rPr>
              <a:t>February</a:t>
            </a:r>
            <a:r>
              <a:rPr lang="pl-PL" sz="1400" dirty="0" smtClean="0">
                <a:solidFill>
                  <a:srgbClr val="F07F09"/>
                </a:solidFill>
                <a:latin typeface="Trebuchet MS" pitchFamily="34" charset="0"/>
              </a:rPr>
              <a:t> 2012</a:t>
            </a:r>
            <a:endParaRPr lang="pl-PL" sz="1400" dirty="0">
              <a:solidFill>
                <a:srgbClr val="F07F09"/>
              </a:solidFill>
              <a:latin typeface="Trebuchet MS" pitchFamily="34" charset="0"/>
            </a:endParaRPr>
          </a:p>
        </p:txBody>
      </p:sp>
    </p:spTree>
    <p:extLst>
      <p:ext uri="{BB962C8B-B14F-4D97-AF65-F5344CB8AC3E}">
        <p14:creationId xmlns:p14="http://schemas.microsoft.com/office/powerpoint/2010/main" val="2200328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1785938" y="1643063"/>
            <a:ext cx="1357312" cy="407987"/>
          </a:xfrm>
          <a:prstGeom prst="roundRect">
            <a:avLst>
              <a:gd name="adj" fmla="val 16667"/>
            </a:avLst>
          </a:prstGeom>
          <a:solidFill>
            <a:srgbClr val="FF9900"/>
          </a:solidFill>
          <a:ln w="15875">
            <a:solidFill>
              <a:schemeClr val="bg2"/>
            </a:solidFill>
            <a:round/>
            <a:headEnd/>
            <a:tailEnd/>
          </a:ln>
        </p:spPr>
        <p:txBody>
          <a:bodyPr anchor="ctr">
            <a:spAutoFit/>
          </a:bodyPr>
          <a:lstStyle/>
          <a:p>
            <a:endParaRPr lang="pl-PL" dirty="0"/>
          </a:p>
        </p:txBody>
      </p:sp>
      <p:sp>
        <p:nvSpPr>
          <p:cNvPr id="12291" name="Rectangle 4"/>
          <p:cNvSpPr>
            <a:spLocks noGrp="1" noChangeArrowheads="1"/>
          </p:cNvSpPr>
          <p:nvPr>
            <p:ph type="body" idx="1"/>
          </p:nvPr>
        </p:nvSpPr>
        <p:spPr>
          <a:xfrm>
            <a:off x="1000125" y="2333625"/>
            <a:ext cx="7772400" cy="4524375"/>
          </a:xfrm>
        </p:spPr>
        <p:txBody>
          <a:bodyPr/>
          <a:lstStyle/>
          <a:p>
            <a:pPr>
              <a:buFont typeface="Wingdings 2" pitchFamily="18" charset="2"/>
              <a:buNone/>
            </a:pPr>
            <a:endParaRPr lang="pl-PL" b="1" dirty="0" smtClean="0"/>
          </a:p>
          <a:p>
            <a:pPr>
              <a:buFont typeface="Wingdings 2" pitchFamily="18" charset="2"/>
              <a:buNone/>
            </a:pPr>
            <a:endParaRPr lang="pl-PL" dirty="0" smtClean="0"/>
          </a:p>
        </p:txBody>
      </p:sp>
      <p:sp>
        <p:nvSpPr>
          <p:cNvPr id="12292" name="Text Box 5"/>
          <p:cNvSpPr txBox="1">
            <a:spLocks noChangeArrowheads="1"/>
          </p:cNvSpPr>
          <p:nvPr/>
        </p:nvSpPr>
        <p:spPr bwMode="auto">
          <a:xfrm>
            <a:off x="214313" y="2428875"/>
            <a:ext cx="1319212" cy="3194050"/>
          </a:xfrm>
          <a:prstGeom prst="rect">
            <a:avLst/>
          </a:prstGeom>
          <a:noFill/>
          <a:ln w="9525">
            <a:noFill/>
            <a:miter lim="800000"/>
            <a:headEnd/>
            <a:tailEnd/>
          </a:ln>
        </p:spPr>
        <p:txBody>
          <a:bodyPr>
            <a:spAutoFit/>
          </a:bodyPr>
          <a:lstStyle/>
          <a:p>
            <a:pPr defTabSz="957263"/>
            <a:r>
              <a:rPr lang="pl-PL" sz="1200" dirty="0">
                <a:solidFill>
                  <a:srgbClr val="515151"/>
                </a:solidFill>
              </a:rPr>
              <a:t>Start</a:t>
            </a:r>
            <a:r>
              <a:rPr lang="en-US" sz="1200" dirty="0">
                <a:solidFill>
                  <a:srgbClr val="515151"/>
                </a:solidFill>
              </a:rPr>
              <a:t> of operations</a:t>
            </a:r>
            <a:r>
              <a:rPr lang="pl-PL" sz="1200" dirty="0">
                <a:solidFill>
                  <a:srgbClr val="515151"/>
                </a:solidFill>
              </a:rPr>
              <a:t>:</a:t>
            </a:r>
            <a:endParaRPr lang="en-US" sz="1200" dirty="0">
              <a:solidFill>
                <a:srgbClr val="515151"/>
              </a:solidFill>
            </a:endParaRPr>
          </a:p>
          <a:p>
            <a:pPr defTabSz="957263">
              <a:lnSpc>
                <a:spcPct val="40000"/>
              </a:lnSpc>
            </a:pPr>
            <a:endParaRPr lang="en-US" sz="1200" dirty="0">
              <a:solidFill>
                <a:srgbClr val="515151"/>
              </a:solidFill>
            </a:endParaRPr>
          </a:p>
          <a:p>
            <a:pPr defTabSz="957263"/>
            <a:r>
              <a:rPr lang="pl-PL" sz="1200" dirty="0">
                <a:solidFill>
                  <a:srgbClr val="515151"/>
                </a:solidFill>
              </a:rPr>
              <a:t/>
            </a:r>
            <a:br>
              <a:rPr lang="pl-PL" sz="1200" dirty="0">
                <a:solidFill>
                  <a:srgbClr val="515151"/>
                </a:solidFill>
              </a:rPr>
            </a:br>
            <a:r>
              <a:rPr lang="en-US" sz="1200" dirty="0">
                <a:solidFill>
                  <a:srgbClr val="515151"/>
                </a:solidFill>
              </a:rPr>
              <a:t>Power:</a:t>
            </a:r>
          </a:p>
          <a:p>
            <a:pPr defTabSz="957263">
              <a:lnSpc>
                <a:spcPct val="40000"/>
              </a:lnSpc>
            </a:pPr>
            <a:endParaRPr lang="en-US" sz="1200" dirty="0">
              <a:solidFill>
                <a:srgbClr val="515151"/>
              </a:solidFill>
            </a:endParaRPr>
          </a:p>
          <a:p>
            <a:pPr defTabSz="957263"/>
            <a:r>
              <a:rPr lang="en-US" sz="1200" dirty="0">
                <a:solidFill>
                  <a:srgbClr val="515151"/>
                </a:solidFill>
              </a:rPr>
              <a:t>Ownership:</a:t>
            </a:r>
          </a:p>
          <a:p>
            <a:pPr defTabSz="957263"/>
            <a:endParaRPr lang="en-US" sz="1200" dirty="0">
              <a:solidFill>
                <a:srgbClr val="515151"/>
              </a:solidFill>
            </a:endParaRPr>
          </a:p>
          <a:p>
            <a:pPr defTabSz="957263"/>
            <a:r>
              <a:rPr lang="en-US" sz="1200" dirty="0">
                <a:solidFill>
                  <a:srgbClr val="515151"/>
                </a:solidFill>
              </a:rPr>
              <a:t>CAPEX:</a:t>
            </a:r>
          </a:p>
          <a:p>
            <a:pPr defTabSz="957263"/>
            <a:endParaRPr lang="pl-PL" sz="1200" dirty="0">
              <a:solidFill>
                <a:srgbClr val="515151"/>
              </a:solidFill>
            </a:endParaRPr>
          </a:p>
          <a:p>
            <a:pPr defTabSz="957263"/>
            <a:r>
              <a:rPr lang="en-US" sz="1200" dirty="0">
                <a:solidFill>
                  <a:srgbClr val="515151"/>
                </a:solidFill>
              </a:rPr>
              <a:t>Financing (debt/</a:t>
            </a:r>
            <a:r>
              <a:rPr lang="pl-PL" sz="1200" dirty="0">
                <a:solidFill>
                  <a:srgbClr val="515151"/>
                </a:solidFill>
              </a:rPr>
              <a:t/>
            </a:r>
            <a:br>
              <a:rPr lang="pl-PL" sz="1200" dirty="0">
                <a:solidFill>
                  <a:srgbClr val="515151"/>
                </a:solidFill>
              </a:rPr>
            </a:br>
            <a:r>
              <a:rPr lang="en-US" sz="1200" dirty="0">
                <a:solidFill>
                  <a:srgbClr val="515151"/>
                </a:solidFill>
              </a:rPr>
              <a:t>equity</a:t>
            </a:r>
            <a:r>
              <a:rPr lang="pl-PL" sz="1200" dirty="0">
                <a:solidFill>
                  <a:srgbClr val="515151"/>
                </a:solidFill>
              </a:rPr>
              <a:t>/grant</a:t>
            </a:r>
            <a:r>
              <a:rPr lang="en-US" sz="1200" dirty="0">
                <a:solidFill>
                  <a:srgbClr val="515151"/>
                </a:solidFill>
              </a:rPr>
              <a:t>):</a:t>
            </a:r>
            <a:endParaRPr lang="en-US" sz="1200" i="1" dirty="0">
              <a:solidFill>
                <a:srgbClr val="515151"/>
              </a:solidFill>
            </a:endParaRPr>
          </a:p>
          <a:p>
            <a:pPr defTabSz="957263"/>
            <a:endParaRPr lang="pl-PL" sz="1200" dirty="0">
              <a:solidFill>
                <a:srgbClr val="515151"/>
              </a:solidFill>
            </a:endParaRPr>
          </a:p>
          <a:p>
            <a:pPr defTabSz="957263"/>
            <a:r>
              <a:rPr lang="pl-PL" sz="1200" dirty="0">
                <a:solidFill>
                  <a:srgbClr val="515151"/>
                </a:solidFill>
              </a:rPr>
              <a:t/>
            </a:r>
            <a:br>
              <a:rPr lang="pl-PL" sz="1200" dirty="0">
                <a:solidFill>
                  <a:srgbClr val="515151"/>
                </a:solidFill>
              </a:rPr>
            </a:br>
            <a:r>
              <a:rPr lang="pl-PL" sz="1200" dirty="0">
                <a:solidFill>
                  <a:srgbClr val="515151"/>
                </a:solidFill>
              </a:rPr>
              <a:t>Work progress</a:t>
            </a:r>
            <a:r>
              <a:rPr lang="en-US" sz="1200" dirty="0">
                <a:solidFill>
                  <a:srgbClr val="515151"/>
                </a:solidFill>
              </a:rPr>
              <a:t>:</a:t>
            </a:r>
          </a:p>
          <a:p>
            <a:pPr defTabSz="957263"/>
            <a:endParaRPr lang="pl-PL" sz="1200" dirty="0">
              <a:solidFill>
                <a:srgbClr val="515151"/>
              </a:solidFill>
            </a:endParaRPr>
          </a:p>
          <a:p>
            <a:pPr defTabSz="957263"/>
            <a:r>
              <a:rPr lang="pl-PL" sz="1200" dirty="0">
                <a:solidFill>
                  <a:srgbClr val="515151"/>
                </a:solidFill>
              </a:rPr>
              <a:t/>
            </a:r>
            <a:br>
              <a:rPr lang="pl-PL" sz="1200" dirty="0">
                <a:solidFill>
                  <a:srgbClr val="515151"/>
                </a:solidFill>
              </a:rPr>
            </a:br>
            <a:r>
              <a:rPr lang="en-US" sz="1200" dirty="0">
                <a:solidFill>
                  <a:srgbClr val="515151"/>
                </a:solidFill>
              </a:rPr>
              <a:t>Offtaker</a:t>
            </a:r>
            <a:r>
              <a:rPr lang="pl-PL" sz="1200" dirty="0">
                <a:solidFill>
                  <a:srgbClr val="515151"/>
                </a:solidFill>
              </a:rPr>
              <a:t>:</a:t>
            </a:r>
            <a:endParaRPr lang="en-US" sz="1200" dirty="0">
              <a:solidFill>
                <a:srgbClr val="515151"/>
              </a:solidFill>
            </a:endParaRPr>
          </a:p>
        </p:txBody>
      </p:sp>
      <p:sp>
        <p:nvSpPr>
          <p:cNvPr id="1374215" name="Rectangle 7"/>
          <p:cNvSpPr>
            <a:spLocks noChangeArrowheads="1"/>
          </p:cNvSpPr>
          <p:nvPr/>
        </p:nvSpPr>
        <p:spPr bwMode="auto">
          <a:xfrm>
            <a:off x="6119813" y="2428875"/>
            <a:ext cx="3024187" cy="3638550"/>
          </a:xfrm>
          <a:prstGeom prst="rect">
            <a:avLst/>
          </a:prstGeom>
          <a:noFill/>
          <a:ln w="9525">
            <a:noFill/>
            <a:miter lim="800000"/>
            <a:headEnd/>
            <a:tailEnd/>
          </a:ln>
          <a:effectLst/>
        </p:spPr>
        <p:txBody>
          <a:bodyPr lIns="95783" tIns="47892" rIns="95783" bIns="47892"/>
          <a:lstStyle/>
          <a:p>
            <a:pPr marL="358775" indent="-358775" defTabSz="957263">
              <a:spcBef>
                <a:spcPct val="20000"/>
              </a:spcBef>
              <a:buClr>
                <a:srgbClr val="FE5B00"/>
              </a:buClr>
              <a:buSzPct val="150000"/>
              <a:buFont typeface="Wingdings" pitchFamily="2" charset="2"/>
              <a:buChar char="§"/>
              <a:defRPr/>
            </a:pPr>
            <a:endParaRPr lang="en-US" sz="800" dirty="0"/>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20</a:t>
            </a:r>
            <a:r>
              <a:rPr lang="pl-PL" sz="1100" dirty="0">
                <a:solidFill>
                  <a:schemeClr val="bg1">
                    <a:lumMod val="50000"/>
                  </a:schemeClr>
                </a:solidFill>
              </a:rPr>
              <a:t>10</a:t>
            </a:r>
            <a:r>
              <a:rPr lang="en-US" sz="1100" dirty="0">
                <a:solidFill>
                  <a:schemeClr val="bg1">
                    <a:lumMod val="50000"/>
                  </a:schemeClr>
                </a:solidFill>
              </a:rPr>
              <a:t> (December)</a:t>
            </a:r>
          </a:p>
          <a:p>
            <a:pPr marL="777875" lvl="1" indent="-300038" defTabSz="957263">
              <a:lnSpc>
                <a:spcPct val="175000"/>
              </a:lnSpc>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35 MW</a:t>
            </a:r>
          </a:p>
          <a:p>
            <a:pPr marL="777875" lvl="1" indent="-300038" defTabSz="957263">
              <a:lnSpc>
                <a:spcPct val="160000"/>
              </a:lnSpc>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100% RWE </a:t>
            </a:r>
          </a:p>
          <a:p>
            <a:pPr marL="777875" lvl="1" indent="-300038" defTabSz="957263">
              <a:spcBef>
                <a:spcPct val="20000"/>
              </a:spcBef>
              <a:buClr>
                <a:srgbClr val="FE5B00"/>
              </a:buClr>
              <a:buSzPct val="150000"/>
              <a:defRPr/>
            </a:pPr>
            <a:r>
              <a:rPr lang="en-US" sz="1100" dirty="0">
                <a:solidFill>
                  <a:schemeClr val="bg1">
                    <a:lumMod val="50000"/>
                  </a:schemeClr>
                </a:solidFill>
              </a:rPr>
              <a:t>	</a:t>
            </a: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Approx. PLN 225 mil</a:t>
            </a:r>
          </a:p>
          <a:p>
            <a:pPr marL="777875" lvl="1" indent="-300038" defTabSz="957263">
              <a:spcBef>
                <a:spcPct val="20000"/>
              </a:spcBef>
              <a:buClr>
                <a:srgbClr val="FE5B00"/>
              </a:buClr>
              <a:buSzPct val="150000"/>
              <a:defRPr/>
            </a:pPr>
            <a:r>
              <a:rPr lang="en-US" sz="1100" dirty="0">
                <a:solidFill>
                  <a:schemeClr val="bg1">
                    <a:lumMod val="50000"/>
                  </a:schemeClr>
                </a:solidFill>
              </a:rPr>
              <a:t>	</a:t>
            </a: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72%/28%</a:t>
            </a: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pl-PL" sz="1100" dirty="0">
                <a:solidFill>
                  <a:schemeClr val="bg1">
                    <a:lumMod val="50000"/>
                  </a:schemeClr>
                </a:solidFill>
              </a:rPr>
              <a:t>C</a:t>
            </a:r>
            <a:r>
              <a:rPr lang="en-US" sz="1100" dirty="0">
                <a:solidFill>
                  <a:schemeClr val="bg1">
                    <a:lumMod val="50000"/>
                  </a:schemeClr>
                </a:solidFill>
              </a:rPr>
              <a:t>onstruction</a:t>
            </a:r>
          </a:p>
          <a:p>
            <a:pPr marL="777875" lvl="1" indent="-300038" defTabSz="957263">
              <a:spcBef>
                <a:spcPct val="20000"/>
              </a:spcBef>
              <a:buClr>
                <a:srgbClr val="FE5B00"/>
              </a:buClr>
              <a:buSzPct val="70000"/>
              <a:buFont typeface="Wingdings 2" pitchFamily="18" charset="2"/>
              <a:buNone/>
              <a:defRPr/>
            </a:pPr>
            <a:r>
              <a:rPr lang="pl-PL" sz="1200" dirty="0">
                <a:solidFill>
                  <a:srgbClr val="FE5B00"/>
                </a:solidFill>
              </a:rPr>
              <a:t/>
            </a:r>
            <a:br>
              <a:rPr lang="pl-PL" sz="1200" dirty="0">
                <a:solidFill>
                  <a:srgbClr val="FE5B00"/>
                </a:solidFill>
              </a:rPr>
            </a:br>
            <a:endParaRPr lang="en-US" sz="1200" dirty="0">
              <a:solidFill>
                <a:srgbClr val="FE5B00"/>
              </a:solidFill>
            </a:endParaRPr>
          </a:p>
        </p:txBody>
      </p:sp>
      <p:sp>
        <p:nvSpPr>
          <p:cNvPr id="1374217" name="Rectangle 9"/>
          <p:cNvSpPr>
            <a:spLocks noChangeArrowheads="1"/>
          </p:cNvSpPr>
          <p:nvPr/>
        </p:nvSpPr>
        <p:spPr bwMode="auto">
          <a:xfrm>
            <a:off x="1214438" y="2357438"/>
            <a:ext cx="3103562" cy="3638550"/>
          </a:xfrm>
          <a:prstGeom prst="rect">
            <a:avLst/>
          </a:prstGeom>
          <a:noFill/>
          <a:ln w="9525">
            <a:noFill/>
            <a:miter lim="800000"/>
            <a:headEnd/>
            <a:tailEnd/>
          </a:ln>
          <a:effectLst/>
        </p:spPr>
        <p:txBody>
          <a:bodyPr lIns="95783" tIns="47892" rIns="95783" bIns="47892"/>
          <a:lstStyle/>
          <a:p>
            <a:pPr marL="358775" indent="-358775" defTabSz="957263">
              <a:spcBef>
                <a:spcPct val="20000"/>
              </a:spcBef>
              <a:buClr>
                <a:srgbClr val="FE5B00"/>
              </a:buClr>
              <a:buSzPct val="85000"/>
              <a:buFont typeface="Wingdings 2" pitchFamily="18" charset="2"/>
              <a:buNone/>
              <a:defRPr/>
            </a:pPr>
            <a:endParaRPr lang="en-US" sz="1400" dirty="0"/>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Q4 2010</a:t>
            </a:r>
          </a:p>
          <a:p>
            <a:pPr marL="777875" lvl="1" indent="-300038" defTabSz="957263">
              <a:lnSpc>
                <a:spcPct val="175000"/>
              </a:lnSpc>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20 MW</a:t>
            </a:r>
          </a:p>
          <a:p>
            <a:pPr marL="777875" lvl="1" indent="-300038" defTabSz="957263">
              <a:lnSpc>
                <a:spcPct val="135000"/>
              </a:lnSpc>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100% Electrabel</a:t>
            </a:r>
          </a:p>
          <a:p>
            <a:pPr marL="777875" lvl="1" indent="-300038" defTabSz="957263">
              <a:spcBef>
                <a:spcPct val="20000"/>
              </a:spcBef>
              <a:buClr>
                <a:srgbClr val="FE5B00"/>
              </a:buClr>
              <a:buSzPct val="150000"/>
              <a:defRPr/>
            </a:pPr>
            <a:r>
              <a:rPr lang="en-US" sz="1100" dirty="0">
                <a:solidFill>
                  <a:schemeClr val="bg1">
                    <a:lumMod val="50000"/>
                  </a:schemeClr>
                </a:solidFill>
              </a:rPr>
              <a:t>	</a:t>
            </a:r>
            <a:r>
              <a:rPr lang="pl-PL" sz="1100" dirty="0">
                <a:solidFill>
                  <a:schemeClr val="bg1">
                    <a:lumMod val="50000"/>
                  </a:schemeClr>
                </a:solidFill>
              </a:rPr>
              <a:t/>
            </a:r>
            <a:br>
              <a:rPr lang="pl-PL" sz="1100" dirty="0">
                <a:solidFill>
                  <a:schemeClr val="bg1">
                    <a:lumMod val="50000"/>
                  </a:schemeClr>
                </a:solidFill>
              </a:rPr>
            </a:b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Approx. PLN 137 mil</a:t>
            </a:r>
          </a:p>
          <a:p>
            <a:pPr marL="777875" lvl="1" indent="-300038" defTabSz="957263">
              <a:spcBef>
                <a:spcPct val="20000"/>
              </a:spcBef>
              <a:buClr>
                <a:srgbClr val="FE5B00"/>
              </a:buClr>
              <a:buSzPct val="150000"/>
              <a:defRPr/>
            </a:pPr>
            <a:endParaRPr lang="pl-PL" sz="1100" dirty="0">
              <a:solidFill>
                <a:schemeClr val="bg1">
                  <a:lumMod val="50000"/>
                </a:schemeClr>
              </a:solidFill>
            </a:endParaRPr>
          </a:p>
          <a:p>
            <a:pPr marL="777875" lvl="1" indent="-300038" defTabSz="957263">
              <a:spcBef>
                <a:spcPct val="20000"/>
              </a:spcBef>
              <a:buClr>
                <a:srgbClr val="FE5B00"/>
              </a:buClr>
              <a:buSzPct val="150000"/>
              <a:defRPr/>
            </a:pPr>
            <a:r>
              <a:rPr lang="en-US" sz="1100" dirty="0">
                <a:solidFill>
                  <a:schemeClr val="bg1">
                    <a:lumMod val="50000"/>
                  </a:schemeClr>
                </a:solidFill>
              </a:rPr>
              <a:t/>
            </a:r>
            <a:br>
              <a:rPr lang="en-US" sz="1100" dirty="0">
                <a:solidFill>
                  <a:schemeClr val="bg1">
                    <a:lumMod val="50000"/>
                  </a:schemeClr>
                </a:solidFill>
              </a:rPr>
            </a:b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en-US" sz="1100" dirty="0">
                <a:solidFill>
                  <a:schemeClr val="bg1">
                    <a:lumMod val="50000"/>
                  </a:schemeClr>
                </a:solidFill>
              </a:rPr>
              <a:t>75%/25%</a:t>
            </a:r>
          </a:p>
          <a:p>
            <a:pPr marL="777875" lvl="1" indent="-300038" defTabSz="957263">
              <a:spcBef>
                <a:spcPct val="20000"/>
              </a:spcBef>
              <a:buClr>
                <a:srgbClr val="FE5B00"/>
              </a:buClr>
              <a:buSzPct val="150000"/>
              <a:buFont typeface="Wingdings" pitchFamily="2" charset="2"/>
              <a:buChar char="§"/>
              <a:defRPr/>
            </a:pPr>
            <a:endParaRPr lang="en-US"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endParaRPr lang="pl-PL" sz="1100" dirty="0">
              <a:solidFill>
                <a:schemeClr val="bg1">
                  <a:lumMod val="50000"/>
                </a:schemeClr>
              </a:solidFill>
            </a:endParaRPr>
          </a:p>
          <a:p>
            <a:pPr marL="777875" lvl="1" indent="-300038" defTabSz="957263">
              <a:spcBef>
                <a:spcPct val="20000"/>
              </a:spcBef>
              <a:buClr>
                <a:srgbClr val="FE5B00"/>
              </a:buClr>
              <a:buSzPct val="150000"/>
              <a:buFont typeface="Wingdings" pitchFamily="2" charset="2"/>
              <a:buChar char="§"/>
              <a:defRPr/>
            </a:pPr>
            <a:r>
              <a:rPr lang="pl-PL" sz="1100" dirty="0">
                <a:solidFill>
                  <a:schemeClr val="bg1">
                    <a:lumMod val="50000"/>
                  </a:schemeClr>
                </a:solidFill>
              </a:rPr>
              <a:t>C</a:t>
            </a:r>
            <a:r>
              <a:rPr lang="en-US" sz="1100" dirty="0">
                <a:solidFill>
                  <a:schemeClr val="bg1">
                    <a:lumMod val="50000"/>
                  </a:schemeClr>
                </a:solidFill>
              </a:rPr>
              <a:t>onstruction : 2009/2010</a:t>
            </a:r>
          </a:p>
          <a:p>
            <a:pPr marL="777875" lvl="1" indent="-300038" defTabSz="957263">
              <a:buClr>
                <a:srgbClr val="FE5B00"/>
              </a:buClr>
              <a:buSzPct val="70000"/>
              <a:buFont typeface="Wingdings 2" pitchFamily="18" charset="2"/>
              <a:buChar char="O"/>
              <a:defRPr/>
            </a:pPr>
            <a:endParaRPr lang="en-US" sz="1200" dirty="0">
              <a:solidFill>
                <a:srgbClr val="FE5B00"/>
              </a:solidFill>
            </a:endParaRPr>
          </a:p>
          <a:p>
            <a:pPr marL="777875" lvl="1" indent="-300038" defTabSz="957263">
              <a:lnSpc>
                <a:spcPct val="175000"/>
              </a:lnSpc>
              <a:buClr>
                <a:srgbClr val="FE5B00"/>
              </a:buClr>
              <a:buSzPct val="70000"/>
              <a:buFont typeface="Wingdings 2" pitchFamily="18" charset="2"/>
              <a:buNone/>
              <a:defRPr/>
            </a:pPr>
            <a:endParaRPr lang="en-US" sz="1200" dirty="0">
              <a:solidFill>
                <a:srgbClr val="FE5B00"/>
              </a:solidFill>
            </a:endParaRPr>
          </a:p>
          <a:p>
            <a:pPr marL="777875" lvl="1" indent="-300038" defTabSz="957263">
              <a:spcBef>
                <a:spcPct val="20000"/>
              </a:spcBef>
              <a:buClr>
                <a:srgbClr val="FE5B00"/>
              </a:buClr>
              <a:buSzPct val="70000"/>
              <a:buFont typeface="Wingdings 2" pitchFamily="18" charset="2"/>
              <a:buNone/>
              <a:defRPr/>
            </a:pPr>
            <a:endParaRPr lang="en-US" sz="1000" dirty="0"/>
          </a:p>
        </p:txBody>
      </p:sp>
      <p:sp>
        <p:nvSpPr>
          <p:cNvPr id="12296" name="AutoShape 10"/>
          <p:cNvSpPr>
            <a:spLocks noChangeArrowheads="1"/>
          </p:cNvSpPr>
          <p:nvPr/>
        </p:nvSpPr>
        <p:spPr bwMode="auto">
          <a:xfrm>
            <a:off x="6715125" y="1643063"/>
            <a:ext cx="1357313" cy="407987"/>
          </a:xfrm>
          <a:prstGeom prst="roundRect">
            <a:avLst>
              <a:gd name="adj" fmla="val 16667"/>
            </a:avLst>
          </a:prstGeom>
          <a:solidFill>
            <a:srgbClr val="FF9900"/>
          </a:solidFill>
          <a:ln w="15875">
            <a:solidFill>
              <a:schemeClr val="bg2"/>
            </a:solidFill>
            <a:round/>
            <a:headEnd/>
            <a:tailEnd/>
          </a:ln>
        </p:spPr>
        <p:txBody>
          <a:bodyPr anchor="ctr">
            <a:spAutoFit/>
          </a:bodyPr>
          <a:lstStyle/>
          <a:p>
            <a:endParaRPr lang="pl-PL" dirty="0"/>
          </a:p>
        </p:txBody>
      </p:sp>
      <p:sp>
        <p:nvSpPr>
          <p:cNvPr id="12297" name="AutoShape 13"/>
          <p:cNvSpPr>
            <a:spLocks noChangeArrowheads="1"/>
          </p:cNvSpPr>
          <p:nvPr/>
        </p:nvSpPr>
        <p:spPr bwMode="auto">
          <a:xfrm>
            <a:off x="4286250" y="1643063"/>
            <a:ext cx="1357313" cy="407987"/>
          </a:xfrm>
          <a:prstGeom prst="roundRect">
            <a:avLst>
              <a:gd name="adj" fmla="val 16667"/>
            </a:avLst>
          </a:prstGeom>
          <a:solidFill>
            <a:srgbClr val="FF9900"/>
          </a:solidFill>
          <a:ln w="15875">
            <a:solidFill>
              <a:schemeClr val="bg2"/>
            </a:solidFill>
            <a:round/>
            <a:headEnd/>
            <a:tailEnd/>
          </a:ln>
        </p:spPr>
        <p:txBody>
          <a:bodyPr anchor="ctr">
            <a:spAutoFit/>
          </a:bodyPr>
          <a:lstStyle/>
          <a:p>
            <a:endParaRPr lang="pl-PL" dirty="0"/>
          </a:p>
        </p:txBody>
      </p:sp>
      <p:pic>
        <p:nvPicPr>
          <p:cNvPr id="12298" name="Picture 10" descr="logo"/>
          <p:cNvPicPr>
            <a:picLocks noChangeAspect="1" noChangeArrowheads="1"/>
          </p:cNvPicPr>
          <p:nvPr/>
        </p:nvPicPr>
        <p:blipFill>
          <a:blip r:embed="rId3" cstate="print"/>
          <a:srcRect/>
          <a:stretch>
            <a:fillRect/>
          </a:stretch>
        </p:blipFill>
        <p:spPr bwMode="auto">
          <a:xfrm>
            <a:off x="539750" y="404813"/>
            <a:ext cx="2519363" cy="803275"/>
          </a:xfrm>
          <a:prstGeom prst="rect">
            <a:avLst/>
          </a:prstGeom>
          <a:noFill/>
          <a:ln w="9525">
            <a:noFill/>
            <a:miter lim="800000"/>
            <a:headEnd/>
            <a:tailEnd/>
          </a:ln>
        </p:spPr>
      </p:pic>
      <p:sp>
        <p:nvSpPr>
          <p:cNvPr id="12299" name="Text Box 4"/>
          <p:cNvSpPr txBox="1">
            <a:spLocks noChangeArrowheads="1"/>
          </p:cNvSpPr>
          <p:nvPr/>
        </p:nvSpPr>
        <p:spPr bwMode="auto">
          <a:xfrm>
            <a:off x="3851275" y="692150"/>
            <a:ext cx="3922869" cy="369332"/>
          </a:xfrm>
          <a:prstGeom prst="rect">
            <a:avLst/>
          </a:prstGeom>
          <a:noFill/>
          <a:ln w="9525">
            <a:noFill/>
            <a:miter lim="800000"/>
            <a:headEnd/>
            <a:tailEnd/>
          </a:ln>
        </p:spPr>
        <p:txBody>
          <a:bodyPr wrap="none">
            <a:spAutoFit/>
          </a:bodyPr>
          <a:lstStyle/>
          <a:p>
            <a:r>
              <a:rPr lang="pl-PL" b="1" dirty="0">
                <a:solidFill>
                  <a:schemeClr val="bg2"/>
                </a:solidFill>
                <a:latin typeface="Trebuchet MS" pitchFamily="34" charset="0"/>
              </a:rPr>
              <a:t>Długi tytuł prezentacji powerpoint</a:t>
            </a:r>
          </a:p>
        </p:txBody>
      </p:sp>
      <p:pic>
        <p:nvPicPr>
          <p:cNvPr id="12300" name="Picture 12"/>
          <p:cNvPicPr>
            <a:picLocks noChangeAspect="1" noChangeArrowheads="1"/>
          </p:cNvPicPr>
          <p:nvPr/>
        </p:nvPicPr>
        <p:blipFill>
          <a:blip r:embed="rId4" cstate="print"/>
          <a:srcRect/>
          <a:stretch>
            <a:fillRect/>
          </a:stretch>
        </p:blipFill>
        <p:spPr bwMode="auto">
          <a:xfrm>
            <a:off x="-9301" y="0"/>
            <a:ext cx="9144632" cy="6858000"/>
          </a:xfrm>
          <a:prstGeom prst="rect">
            <a:avLst/>
          </a:prstGeom>
          <a:noFill/>
          <a:ln w="9525">
            <a:noFill/>
            <a:miter lim="800000"/>
            <a:headEnd/>
            <a:tailEnd/>
          </a:ln>
        </p:spPr>
      </p:pic>
      <p:sp>
        <p:nvSpPr>
          <p:cNvPr id="15373" name="pole tekstowe 12"/>
          <p:cNvSpPr txBox="1">
            <a:spLocks noChangeArrowheads="1"/>
          </p:cNvSpPr>
          <p:nvPr/>
        </p:nvSpPr>
        <p:spPr bwMode="auto">
          <a:xfrm>
            <a:off x="3599271" y="621784"/>
            <a:ext cx="4473084" cy="369332"/>
          </a:xfrm>
          <a:prstGeom prst="rect">
            <a:avLst/>
          </a:prstGeom>
          <a:noFill/>
          <a:ln w="9525">
            <a:noFill/>
            <a:miter lim="800000"/>
            <a:headEnd/>
            <a:tailEnd/>
          </a:ln>
        </p:spPr>
        <p:txBody>
          <a:bodyPr wrap="none">
            <a:spAutoFit/>
          </a:bodyPr>
          <a:lstStyle/>
          <a:p>
            <a:r>
              <a:rPr lang="en-US" b="1" dirty="0">
                <a:solidFill>
                  <a:schemeClr val="bg1">
                    <a:lumMod val="50000"/>
                  </a:schemeClr>
                </a:solidFill>
                <a:latin typeface="Trebuchet MS" pitchFamily="34" charset="0"/>
              </a:rPr>
              <a:t>Progress in Wind Farms Implementation</a:t>
            </a:r>
            <a:endParaRPr lang="pl-PL" b="1" dirty="0">
              <a:solidFill>
                <a:schemeClr val="bg1">
                  <a:lumMod val="50000"/>
                </a:schemeClr>
              </a:solidFill>
              <a:latin typeface="Trebuchet MS" pitchFamily="34" charset="0"/>
            </a:endParaRPr>
          </a:p>
        </p:txBody>
      </p:sp>
      <p:sp>
        <p:nvSpPr>
          <p:cNvPr id="17422" name="pole tekstowe 13"/>
          <p:cNvSpPr txBox="1">
            <a:spLocks noChangeArrowheads="1"/>
          </p:cNvSpPr>
          <p:nvPr/>
        </p:nvSpPr>
        <p:spPr bwMode="auto">
          <a:xfrm>
            <a:off x="476956" y="1660291"/>
            <a:ext cx="4588668" cy="3770263"/>
          </a:xfrm>
          <a:prstGeom prst="rect">
            <a:avLst/>
          </a:prstGeom>
          <a:noFill/>
          <a:ln w="9525">
            <a:noFill/>
            <a:miter lim="800000"/>
            <a:headEnd/>
            <a:tailEnd/>
          </a:ln>
        </p:spPr>
        <p:txBody>
          <a:bodyPr wrap="square">
            <a:spAutoFit/>
          </a:bodyPr>
          <a:lstStyle/>
          <a:p>
            <a:pPr>
              <a:lnSpc>
                <a:spcPct val="150000"/>
              </a:lnSpc>
              <a:defRPr/>
            </a:pPr>
            <a:r>
              <a:rPr lang="pl-PL" sz="1400" b="1" dirty="0" smtClean="0">
                <a:solidFill>
                  <a:schemeClr val="accent1"/>
                </a:solidFill>
                <a:latin typeface="+mn-lt"/>
              </a:rPr>
              <a:t>WF </a:t>
            </a:r>
            <a:r>
              <a:rPr lang="pl-PL" sz="1400" b="1" dirty="0">
                <a:solidFill>
                  <a:schemeClr val="accent1"/>
                </a:solidFill>
                <a:latin typeface="+mn-lt"/>
              </a:rPr>
              <a:t>Modlikowice </a:t>
            </a:r>
            <a:r>
              <a:rPr lang="pl-PL" sz="1400" dirty="0" smtClean="0">
                <a:latin typeface="+mn-lt"/>
              </a:rPr>
              <a:t>[</a:t>
            </a:r>
            <a:r>
              <a:rPr lang="pl-PL" sz="1400" dirty="0">
                <a:latin typeface="+mn-lt"/>
              </a:rPr>
              <a:t>12 </a:t>
            </a:r>
            <a:r>
              <a:rPr lang="pl-PL" sz="1400" dirty="0" err="1" smtClean="0">
                <a:latin typeface="+mn-lt"/>
              </a:rPr>
              <a:t>turbines</a:t>
            </a:r>
            <a:r>
              <a:rPr lang="pl-PL" sz="1400" dirty="0" smtClean="0">
                <a:latin typeface="+mn-lt"/>
              </a:rPr>
              <a:t>; </a:t>
            </a:r>
            <a:r>
              <a:rPr lang="pl-PL" sz="1400" dirty="0">
                <a:latin typeface="+mn-lt"/>
              </a:rPr>
              <a:t>24 MW] </a:t>
            </a:r>
            <a:r>
              <a:rPr lang="pl-PL" sz="1400" dirty="0" smtClean="0">
                <a:latin typeface="+mn-lt"/>
              </a:rPr>
              <a:t>and</a:t>
            </a:r>
            <a:endParaRPr lang="pl-PL" sz="1400" dirty="0">
              <a:latin typeface="+mn-lt"/>
            </a:endParaRPr>
          </a:p>
          <a:p>
            <a:pPr>
              <a:lnSpc>
                <a:spcPct val="150000"/>
              </a:lnSpc>
              <a:defRPr/>
            </a:pPr>
            <a:r>
              <a:rPr lang="pl-PL" sz="1400" b="1" dirty="0" smtClean="0">
                <a:solidFill>
                  <a:schemeClr val="accent1"/>
                </a:solidFill>
                <a:latin typeface="+mn-lt"/>
              </a:rPr>
              <a:t>WF </a:t>
            </a:r>
            <a:r>
              <a:rPr lang="pl-PL" sz="1400" b="1" dirty="0">
                <a:solidFill>
                  <a:schemeClr val="accent1"/>
                </a:solidFill>
                <a:latin typeface="+mn-lt"/>
              </a:rPr>
              <a:t>Łukaszów </a:t>
            </a:r>
            <a:r>
              <a:rPr lang="pl-PL" sz="1400" dirty="0" smtClean="0">
                <a:solidFill>
                  <a:schemeClr val="accent1"/>
                </a:solidFill>
                <a:latin typeface="+mn-lt"/>
              </a:rPr>
              <a:t> </a:t>
            </a:r>
            <a:r>
              <a:rPr lang="pl-PL" sz="1400" dirty="0">
                <a:latin typeface="+mn-lt"/>
              </a:rPr>
              <a:t>[17 </a:t>
            </a:r>
            <a:r>
              <a:rPr lang="pl-PL" sz="1400" dirty="0" err="1" smtClean="0">
                <a:latin typeface="+mn-lt"/>
              </a:rPr>
              <a:t>turbines</a:t>
            </a:r>
            <a:r>
              <a:rPr lang="pl-PL" sz="1400" dirty="0" smtClean="0">
                <a:latin typeface="+mn-lt"/>
              </a:rPr>
              <a:t>; </a:t>
            </a:r>
            <a:r>
              <a:rPr lang="pl-PL" sz="1400" dirty="0">
                <a:latin typeface="+mn-lt"/>
              </a:rPr>
              <a:t>34 MW</a:t>
            </a:r>
            <a:r>
              <a:rPr lang="pl-PL" sz="1400" dirty="0" smtClean="0">
                <a:latin typeface="+mn-lt"/>
              </a:rPr>
              <a:t>]</a:t>
            </a:r>
            <a:br>
              <a:rPr lang="pl-PL" sz="1400" dirty="0" smtClean="0">
                <a:latin typeface="+mn-lt"/>
              </a:rPr>
            </a:br>
            <a:endParaRPr lang="pl-PL" sz="1400" dirty="0" smtClean="0">
              <a:latin typeface="+mn-lt"/>
            </a:endParaRPr>
          </a:p>
          <a:p>
            <a:pPr marL="261938" indent="-261938">
              <a:spcAft>
                <a:spcPts val="600"/>
              </a:spcAft>
              <a:buClr>
                <a:schemeClr val="accent1"/>
              </a:buClr>
              <a:buFont typeface="Arial" pitchFamily="34" charset="0"/>
              <a:buChar char="■"/>
              <a:defRPr/>
            </a:pPr>
            <a:r>
              <a:rPr lang="en-US" sz="1300" b="1" dirty="0" smtClean="0">
                <a:latin typeface="Arial" pitchFamily="34" charset="0"/>
                <a:cs typeface="Arial" pitchFamily="34" charset="0"/>
              </a:rPr>
              <a:t>Construction</a:t>
            </a:r>
            <a:r>
              <a:rPr lang="pl-PL" sz="1300" b="1" dirty="0" smtClean="0">
                <a:latin typeface="Arial" pitchFamily="34" charset="0"/>
                <a:cs typeface="Arial" pitchFamily="34" charset="0"/>
              </a:rPr>
              <a:t> of wind </a:t>
            </a:r>
            <a:r>
              <a:rPr lang="pl-PL" sz="1300" b="1" dirty="0" err="1" smtClean="0">
                <a:latin typeface="Arial" pitchFamily="34" charset="0"/>
                <a:cs typeface="Arial" pitchFamily="34" charset="0"/>
              </a:rPr>
              <a:t>farms</a:t>
            </a:r>
            <a:r>
              <a:rPr lang="pl-PL" sz="1300" b="1" dirty="0" smtClean="0">
                <a:latin typeface="Arial" pitchFamily="34" charset="0"/>
                <a:cs typeface="Arial" pitchFamily="34" charset="0"/>
              </a:rPr>
              <a:t> </a:t>
            </a:r>
            <a:r>
              <a:rPr lang="pl-PL" sz="1300" b="1" dirty="0" err="1" smtClean="0">
                <a:latin typeface="Arial" pitchFamily="34" charset="0"/>
                <a:cs typeface="Arial" pitchFamily="34" charset="0"/>
              </a:rPr>
              <a:t>completed</a:t>
            </a:r>
            <a:r>
              <a:rPr lang="en-US" sz="1300" b="1" dirty="0" smtClean="0">
                <a:latin typeface="Arial" pitchFamily="34" charset="0"/>
                <a:cs typeface="Arial" pitchFamily="34" charset="0"/>
              </a:rPr>
              <a:t> </a:t>
            </a:r>
            <a:r>
              <a:rPr lang="pl-PL" sz="1300" b="1" dirty="0" smtClean="0"/>
              <a:t>:</a:t>
            </a:r>
            <a:endParaRPr lang="pl-PL" sz="1300" b="1" dirty="0"/>
          </a:p>
          <a:p>
            <a:pPr marL="533400" lvl="1" indent="-266700" algn="just">
              <a:spcAft>
                <a:spcPts val="600"/>
              </a:spcAft>
              <a:buClr>
                <a:srgbClr val="F07F09"/>
              </a:buClr>
              <a:buSzPct val="80000"/>
              <a:buFont typeface="Arial" pitchFamily="34" charset="0"/>
              <a:buChar char="►"/>
              <a:tabLst>
                <a:tab pos="504825" algn="l"/>
              </a:tabLst>
              <a:defRPr/>
            </a:pPr>
            <a:r>
              <a:rPr lang="pl-PL" sz="1300" dirty="0" smtClean="0"/>
              <a:t>Both wind </a:t>
            </a:r>
            <a:r>
              <a:rPr lang="pl-PL" sz="1300" dirty="0" err="1" smtClean="0"/>
              <a:t>farms</a:t>
            </a:r>
            <a:r>
              <a:rPr lang="pl-PL" sz="1300" dirty="0" smtClean="0"/>
              <a:t> </a:t>
            </a:r>
            <a:r>
              <a:rPr lang="pl-PL" sz="1300" dirty="0" err="1" smtClean="0"/>
              <a:t>have</a:t>
            </a:r>
            <a:r>
              <a:rPr lang="pl-PL" sz="1300" dirty="0" smtClean="0"/>
              <a:t> </a:t>
            </a:r>
            <a:r>
              <a:rPr lang="pl-PL" sz="1300" dirty="0" err="1" smtClean="0"/>
              <a:t>obtained</a:t>
            </a:r>
            <a:r>
              <a:rPr lang="pl-PL" sz="1300" dirty="0" smtClean="0"/>
              <a:t> </a:t>
            </a:r>
            <a:r>
              <a:rPr lang="pl-PL" sz="1300" dirty="0" err="1" smtClean="0"/>
              <a:t>use</a:t>
            </a:r>
            <a:r>
              <a:rPr lang="pl-PL" sz="1300" dirty="0" smtClean="0"/>
              <a:t> </a:t>
            </a:r>
            <a:r>
              <a:rPr lang="pl-PL" sz="1300" dirty="0" err="1" smtClean="0"/>
              <a:t>permit</a:t>
            </a:r>
            <a:r>
              <a:rPr lang="pl-PL" sz="1300" dirty="0" smtClean="0"/>
              <a:t> and </a:t>
            </a:r>
            <a:r>
              <a:rPr lang="pl-PL" sz="1300" dirty="0" err="1" smtClean="0"/>
              <a:t>energy</a:t>
            </a:r>
            <a:r>
              <a:rPr lang="pl-PL" sz="1300" dirty="0" smtClean="0"/>
              <a:t> </a:t>
            </a:r>
            <a:r>
              <a:rPr lang="pl-PL" sz="1300" dirty="0" err="1" smtClean="0"/>
              <a:t>production</a:t>
            </a:r>
            <a:r>
              <a:rPr lang="pl-PL" sz="1300" dirty="0" smtClean="0"/>
              <a:t> </a:t>
            </a:r>
            <a:r>
              <a:rPr lang="pl-PL" sz="1300" dirty="0" err="1" smtClean="0"/>
              <a:t>concessions</a:t>
            </a:r>
            <a:r>
              <a:rPr lang="pl-PL" sz="1300" dirty="0" smtClean="0"/>
              <a:t>. </a:t>
            </a:r>
          </a:p>
          <a:p>
            <a:pPr marL="533400" lvl="1" indent="-266700" algn="just">
              <a:spcAft>
                <a:spcPts val="600"/>
              </a:spcAft>
              <a:buClr>
                <a:srgbClr val="F07F09"/>
              </a:buClr>
              <a:buSzPct val="80000"/>
              <a:buFont typeface="Arial" pitchFamily="34" charset="0"/>
              <a:buChar char="►"/>
              <a:tabLst>
                <a:tab pos="504825" algn="l"/>
              </a:tabLst>
              <a:defRPr/>
            </a:pPr>
            <a:r>
              <a:rPr lang="pl-PL" sz="1300" dirty="0" smtClean="0">
                <a:latin typeface="Arial"/>
              </a:rPr>
              <a:t>Start-</a:t>
            </a:r>
            <a:r>
              <a:rPr lang="pl-PL" sz="1300" dirty="0" err="1" smtClean="0">
                <a:latin typeface="Arial"/>
              </a:rPr>
              <a:t>up</a:t>
            </a:r>
            <a:r>
              <a:rPr lang="pl-PL" sz="1300" dirty="0" smtClean="0">
                <a:latin typeface="Arial"/>
              </a:rPr>
              <a:t> </a:t>
            </a:r>
            <a:r>
              <a:rPr lang="pl-PL" sz="1300" dirty="0" err="1" smtClean="0">
                <a:latin typeface="Arial"/>
              </a:rPr>
              <a:t>procedures</a:t>
            </a:r>
            <a:r>
              <a:rPr lang="pl-PL" sz="1300" dirty="0" smtClean="0">
                <a:latin typeface="Arial"/>
              </a:rPr>
              <a:t> </a:t>
            </a:r>
            <a:r>
              <a:rPr lang="pl-PL" sz="1300" dirty="0" err="1" smtClean="0">
                <a:latin typeface="Arial"/>
              </a:rPr>
              <a:t>are</a:t>
            </a:r>
            <a:r>
              <a:rPr lang="pl-PL" sz="1300" dirty="0" smtClean="0">
                <a:latin typeface="Arial"/>
              </a:rPr>
              <a:t> in </a:t>
            </a:r>
            <a:r>
              <a:rPr lang="pl-PL" sz="1300" dirty="0" err="1" smtClean="0">
                <a:latin typeface="Arial"/>
              </a:rPr>
              <a:t>progress</a:t>
            </a:r>
            <a:r>
              <a:rPr lang="pl-PL" sz="1300" dirty="0" smtClean="0">
                <a:latin typeface="Arial"/>
              </a:rPr>
              <a:t> </a:t>
            </a:r>
          </a:p>
          <a:p>
            <a:pPr marL="533400" lvl="1" indent="-266700" algn="just">
              <a:spcAft>
                <a:spcPts val="600"/>
              </a:spcAft>
              <a:buClr>
                <a:srgbClr val="F07F09"/>
              </a:buClr>
              <a:buSzPct val="80000"/>
              <a:buFont typeface="Arial" pitchFamily="34" charset="0"/>
              <a:buChar char="►"/>
              <a:tabLst>
                <a:tab pos="504825" algn="l"/>
              </a:tabLst>
              <a:defRPr/>
            </a:pPr>
            <a:r>
              <a:rPr lang="pl-PL" sz="1300" dirty="0" err="1" smtClean="0">
                <a:latin typeface="Arial"/>
              </a:rPr>
              <a:t>Launch</a:t>
            </a:r>
            <a:r>
              <a:rPr lang="pl-PL" sz="1300" dirty="0" smtClean="0">
                <a:latin typeface="Arial"/>
              </a:rPr>
              <a:t> of </a:t>
            </a:r>
            <a:r>
              <a:rPr lang="pl-PL" sz="1300" dirty="0" err="1" smtClean="0">
                <a:latin typeface="Arial"/>
              </a:rPr>
              <a:t>energy</a:t>
            </a:r>
            <a:r>
              <a:rPr lang="pl-PL" sz="1300" dirty="0" smtClean="0">
                <a:latin typeface="Arial"/>
              </a:rPr>
              <a:t> </a:t>
            </a:r>
            <a:r>
              <a:rPr lang="pl-PL" sz="1300" dirty="0" err="1" smtClean="0">
                <a:latin typeface="Arial"/>
              </a:rPr>
              <a:t>production</a:t>
            </a:r>
            <a:r>
              <a:rPr lang="pl-PL" sz="1300" dirty="0" smtClean="0">
                <a:latin typeface="Arial"/>
              </a:rPr>
              <a:t> in </a:t>
            </a:r>
            <a:r>
              <a:rPr lang="pl-PL" sz="1300" dirty="0" err="1" smtClean="0">
                <a:latin typeface="Arial"/>
              </a:rPr>
              <a:t>December</a:t>
            </a:r>
            <a:r>
              <a:rPr lang="pl-PL" sz="1300" dirty="0" smtClean="0">
                <a:latin typeface="Arial"/>
              </a:rPr>
              <a:t> 2012</a:t>
            </a:r>
          </a:p>
          <a:p>
            <a:pPr marL="533400" lvl="1" indent="-266700" algn="just">
              <a:spcAft>
                <a:spcPts val="600"/>
              </a:spcAft>
              <a:buClr>
                <a:srgbClr val="F07F09"/>
              </a:buClr>
              <a:buSzPct val="80000"/>
              <a:buFont typeface="Arial" pitchFamily="34" charset="0"/>
              <a:buChar char="►"/>
              <a:tabLst>
                <a:tab pos="504825" algn="l"/>
              </a:tabLst>
              <a:defRPr/>
            </a:pPr>
            <a:r>
              <a:rPr lang="pl-PL" sz="1300" dirty="0" err="1" smtClean="0">
                <a:latin typeface="Arial"/>
              </a:rPr>
              <a:t>Since</a:t>
            </a:r>
            <a:r>
              <a:rPr lang="pl-PL" sz="1300" dirty="0" smtClean="0">
                <a:latin typeface="Arial"/>
              </a:rPr>
              <a:t> January 2012 the wind </a:t>
            </a:r>
            <a:r>
              <a:rPr lang="pl-PL" sz="1300" dirty="0" err="1" smtClean="0">
                <a:latin typeface="Arial"/>
              </a:rPr>
              <a:t>farms</a:t>
            </a:r>
            <a:r>
              <a:rPr lang="pl-PL" sz="1300" dirty="0" smtClean="0">
                <a:latin typeface="Arial"/>
              </a:rPr>
              <a:t> </a:t>
            </a:r>
            <a:r>
              <a:rPr lang="pl-PL" sz="1300" dirty="0" err="1" smtClean="0">
                <a:latin typeface="Arial"/>
              </a:rPr>
              <a:t>operate</a:t>
            </a:r>
            <a:r>
              <a:rPr lang="pl-PL" sz="1300" dirty="0" smtClean="0">
                <a:latin typeface="Arial"/>
              </a:rPr>
              <a:t> with </a:t>
            </a:r>
            <a:r>
              <a:rPr lang="pl-PL" sz="1300" dirty="0" err="1" smtClean="0">
                <a:latin typeface="Arial"/>
              </a:rPr>
              <a:t>increasing</a:t>
            </a:r>
            <a:r>
              <a:rPr lang="pl-PL" sz="1300" dirty="0" smtClean="0">
                <a:latin typeface="Arial"/>
              </a:rPr>
              <a:t> </a:t>
            </a:r>
            <a:r>
              <a:rPr lang="pl-PL" sz="1300" dirty="0" err="1" smtClean="0">
                <a:latin typeface="Arial"/>
              </a:rPr>
              <a:t>capacity</a:t>
            </a:r>
            <a:endParaRPr lang="pl-PL" sz="1300" dirty="0" smtClean="0">
              <a:latin typeface="Arial"/>
            </a:endParaRPr>
          </a:p>
          <a:p>
            <a:pPr marL="261938" indent="-261938">
              <a:buClr>
                <a:schemeClr val="accent1"/>
              </a:buClr>
              <a:defRPr/>
            </a:pPr>
            <a:endParaRPr lang="pl-PL" sz="1300" dirty="0" smtClean="0">
              <a:latin typeface="+mn-lt"/>
            </a:endParaRPr>
          </a:p>
          <a:p>
            <a:pPr marL="261938" indent="-261938">
              <a:buClr>
                <a:schemeClr val="accent1"/>
              </a:buClr>
              <a:buFont typeface="Arial" pitchFamily="34" charset="0"/>
              <a:buChar char="■"/>
              <a:defRPr/>
            </a:pPr>
            <a:r>
              <a:rPr lang="en-US" sz="1300" b="1" dirty="0"/>
              <a:t>Expansion </a:t>
            </a:r>
            <a:r>
              <a:rPr lang="pl-PL" sz="1300" b="1" dirty="0"/>
              <a:t>of </a:t>
            </a:r>
            <a:r>
              <a:rPr lang="en-US" sz="1300" b="1" dirty="0"/>
              <a:t>projects </a:t>
            </a:r>
            <a:r>
              <a:rPr lang="pl-PL" sz="1300" b="1" dirty="0" err="1"/>
              <a:t>up</a:t>
            </a:r>
            <a:r>
              <a:rPr lang="pl-PL" sz="1300" b="1" dirty="0"/>
              <a:t> to </a:t>
            </a:r>
            <a:r>
              <a:rPr lang="en-US" sz="1300" b="1" dirty="0"/>
              <a:t>total </a:t>
            </a:r>
            <a:r>
              <a:rPr lang="pl-PL" sz="1300" b="1" dirty="0" err="1"/>
              <a:t>capacity</a:t>
            </a:r>
            <a:r>
              <a:rPr lang="en-US" sz="1300" b="1" dirty="0"/>
              <a:t> of 86 MW</a:t>
            </a:r>
            <a:r>
              <a:rPr lang="pl-PL" sz="1300" b="1" dirty="0"/>
              <a:t> </a:t>
            </a:r>
            <a:r>
              <a:rPr lang="pl-PL" sz="1300" b="1" dirty="0" err="1"/>
              <a:t>under</a:t>
            </a:r>
            <a:r>
              <a:rPr lang="en-US" sz="1300" b="1" dirty="0"/>
              <a:t> development</a:t>
            </a:r>
          </a:p>
          <a:p>
            <a:pPr>
              <a:lnSpc>
                <a:spcPct val="150000"/>
              </a:lnSpc>
              <a:buClr>
                <a:schemeClr val="accent1"/>
              </a:buClr>
              <a:defRPr/>
            </a:pPr>
            <a:endParaRPr lang="pl-PL" sz="1400" dirty="0">
              <a:latin typeface="+mn-lt"/>
            </a:endParaRPr>
          </a:p>
        </p:txBody>
      </p:sp>
      <p:sp>
        <p:nvSpPr>
          <p:cNvPr id="17423" name="Symbol zastępczy numeru slajdu 14"/>
          <p:cNvSpPr>
            <a:spLocks noGrp="1"/>
          </p:cNvSpPr>
          <p:nvPr>
            <p:ph type="sldNum" sz="quarter" idx="12"/>
          </p:nvPr>
        </p:nvSpPr>
        <p:spPr/>
        <p:txBody>
          <a:bodyPr/>
          <a:lstStyle/>
          <a:p>
            <a:pPr>
              <a:defRPr/>
            </a:pPr>
            <a:r>
              <a:rPr lang="pl-PL" sz="800" dirty="0" smtClean="0">
                <a:solidFill>
                  <a:schemeClr val="tx1">
                    <a:lumMod val="50000"/>
                    <a:lumOff val="50000"/>
                  </a:schemeClr>
                </a:solidFill>
              </a:rPr>
              <a:t>10</a:t>
            </a:r>
          </a:p>
        </p:txBody>
      </p:sp>
      <p:pic>
        <p:nvPicPr>
          <p:cNvPr id="2052" name="Picture 4" descr="Q:\Radoslaw_Jasek\foto_FMO_FLU\03082011\DSCF43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484784"/>
            <a:ext cx="2878171" cy="21586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Q:\Radoslaw_Jasek\foto_FMO_FLU\03082011\DSCF43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5" y="3837360"/>
            <a:ext cx="2878170" cy="215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6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p:nvPr>
        </p:nvGraphicFramePr>
        <p:xfrm>
          <a:off x="1525588" y="1773238"/>
          <a:ext cx="6091237" cy="4103687"/>
        </p:xfrm>
        <a:graphic>
          <a:graphicData uri="http://schemas.openxmlformats.org/presentationml/2006/ole">
            <mc:AlternateContent xmlns:mc="http://schemas.openxmlformats.org/markup-compatibility/2006">
              <mc:Choice xmlns:v="urn:schemas-microsoft-com:vml" Requires="v">
                <p:oleObj spid="_x0000_s1336" name="Wykres" r:id="rId3" imgW="6096000" imgH="4067175" progId="MSGraph.Chart.8">
                  <p:embed followColorScheme="full"/>
                </p:oleObj>
              </mc:Choice>
              <mc:Fallback>
                <p:oleObj name="Wykres" r:id="rId3" imgW="6096000" imgH="4067175" progId="MSGraph.Chart.8">
                  <p:embed followColorScheme="full"/>
                  <p:pic>
                    <p:nvPicPr>
                      <p:cNvPr id="0" name="Picture 5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1773238"/>
                        <a:ext cx="6091237" cy="410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6" descr="logo"/>
          <p:cNvPicPr>
            <a:picLocks noChangeAspect="1" noChangeArrowheads="1"/>
          </p:cNvPicPr>
          <p:nvPr/>
        </p:nvPicPr>
        <p:blipFill>
          <a:blip r:embed="rId5" cstate="print"/>
          <a:srcRect/>
          <a:stretch>
            <a:fillRect/>
          </a:stretch>
        </p:blipFill>
        <p:spPr bwMode="auto">
          <a:xfrm>
            <a:off x="539750" y="404813"/>
            <a:ext cx="2519363" cy="803275"/>
          </a:xfrm>
          <a:prstGeom prst="rect">
            <a:avLst/>
          </a:prstGeom>
          <a:noFill/>
          <a:ln w="9525">
            <a:noFill/>
            <a:miter lim="800000"/>
            <a:headEnd/>
            <a:tailEnd/>
          </a:ln>
        </p:spPr>
      </p:pic>
      <p:sp>
        <p:nvSpPr>
          <p:cNvPr id="1028" name="Text Box 7"/>
          <p:cNvSpPr txBox="1">
            <a:spLocks noChangeArrowheads="1"/>
          </p:cNvSpPr>
          <p:nvPr/>
        </p:nvSpPr>
        <p:spPr bwMode="auto">
          <a:xfrm>
            <a:off x="3851275" y="692150"/>
            <a:ext cx="3922869" cy="369332"/>
          </a:xfrm>
          <a:prstGeom prst="rect">
            <a:avLst/>
          </a:prstGeom>
          <a:noFill/>
          <a:ln w="9525">
            <a:noFill/>
            <a:miter lim="800000"/>
            <a:headEnd/>
            <a:tailEnd/>
          </a:ln>
        </p:spPr>
        <p:txBody>
          <a:bodyPr wrap="none">
            <a:spAutoFit/>
          </a:bodyPr>
          <a:lstStyle/>
          <a:p>
            <a:r>
              <a:rPr lang="pl-PL" b="1" dirty="0">
                <a:solidFill>
                  <a:schemeClr val="bg2"/>
                </a:solidFill>
                <a:latin typeface="Trebuchet MS" pitchFamily="34" charset="0"/>
              </a:rPr>
              <a:t>Długi tytuł prezentacji powerpoint</a:t>
            </a:r>
          </a:p>
        </p:txBody>
      </p:sp>
      <p:sp>
        <p:nvSpPr>
          <p:cNvPr id="7" name="Symbol zastępczy numeru slajdu 6"/>
          <p:cNvSpPr>
            <a:spLocks noGrp="1"/>
          </p:cNvSpPr>
          <p:nvPr>
            <p:ph type="sldNum" sz="quarter" idx="12"/>
          </p:nvPr>
        </p:nvSpPr>
        <p:spPr/>
        <p:txBody>
          <a:bodyPr/>
          <a:lstStyle/>
          <a:p>
            <a:pPr>
              <a:defRPr/>
            </a:pPr>
            <a:fld id="{FFB27867-4C4C-4171-AE42-EA15FCE21A37}" type="slidenum">
              <a:rPr lang="pl-PL" sz="800">
                <a:solidFill>
                  <a:schemeClr val="bg1">
                    <a:lumMod val="50000"/>
                  </a:schemeClr>
                </a:solidFill>
              </a:rPr>
              <a:pPr>
                <a:defRPr/>
              </a:pPr>
              <a:t>11</a:t>
            </a:fld>
            <a:endParaRPr lang="pl-PL" sz="800" dirty="0">
              <a:solidFill>
                <a:schemeClr val="bg1">
                  <a:lumMod val="50000"/>
                </a:schemeClr>
              </a:solidFill>
            </a:endParaRPr>
          </a:p>
        </p:txBody>
      </p:sp>
      <p:pic>
        <p:nvPicPr>
          <p:cNvPr id="1030" name="Picture 6"/>
          <p:cNvPicPr>
            <a:picLocks noChangeAspect="1" noChangeArrowheads="1"/>
          </p:cNvPicPr>
          <p:nvPr/>
        </p:nvPicPr>
        <p:blipFill>
          <a:blip r:embed="rId6" cstate="print"/>
          <a:srcRect/>
          <a:stretch>
            <a:fillRect/>
          </a:stretch>
        </p:blipFill>
        <p:spPr bwMode="auto">
          <a:xfrm>
            <a:off x="0" y="0"/>
            <a:ext cx="9753600" cy="7315200"/>
          </a:xfrm>
          <a:prstGeom prst="rect">
            <a:avLst/>
          </a:prstGeom>
          <a:noFill/>
          <a:ln w="9525">
            <a:noFill/>
            <a:miter lim="800000"/>
            <a:headEnd/>
            <a:tailEnd/>
          </a:ln>
        </p:spPr>
      </p:pic>
      <p:sp>
        <p:nvSpPr>
          <p:cNvPr id="1031" name="pole tekstowe 7"/>
          <p:cNvSpPr txBox="1">
            <a:spLocks noChangeArrowheads="1"/>
          </p:cNvSpPr>
          <p:nvPr/>
        </p:nvSpPr>
        <p:spPr bwMode="auto">
          <a:xfrm>
            <a:off x="971550" y="4005263"/>
            <a:ext cx="4903522"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Projects</a:t>
            </a:r>
            <a:r>
              <a:rPr lang="pl-PL" sz="2200" b="1" dirty="0" smtClean="0">
                <a:solidFill>
                  <a:schemeClr val="bg1">
                    <a:lumMod val="50000"/>
                  </a:schemeClr>
                </a:solidFill>
                <a:latin typeface="Trebuchet MS" pitchFamily="34" charset="0"/>
              </a:rPr>
              <a:t> in Progress – </a:t>
            </a:r>
            <a:r>
              <a:rPr lang="pl-PL" sz="2200" b="1" dirty="0" err="1" smtClean="0">
                <a:solidFill>
                  <a:schemeClr val="bg1">
                    <a:lumMod val="50000"/>
                  </a:schemeClr>
                </a:solidFill>
                <a:latin typeface="Trebuchet MS" pitchFamily="34" charset="0"/>
              </a:rPr>
              <a:t>Biomass</a:t>
            </a:r>
            <a:r>
              <a:rPr lang="pl-PL" sz="2200" b="1" dirty="0" smtClean="0">
                <a:solidFill>
                  <a:schemeClr val="bg1">
                    <a:lumMod val="50000"/>
                  </a:schemeClr>
                </a:solidFill>
                <a:latin typeface="Trebuchet MS" pitchFamily="34" charset="0"/>
              </a:rPr>
              <a:t> </a:t>
            </a:r>
            <a:r>
              <a:rPr lang="pl-PL" sz="2200" b="1" dirty="0" err="1" smtClean="0">
                <a:solidFill>
                  <a:schemeClr val="bg1">
                    <a:lumMod val="50000"/>
                  </a:schemeClr>
                </a:solidFill>
                <a:latin typeface="Trebuchet MS" pitchFamily="34" charset="0"/>
              </a:rPr>
              <a:t>Fuels</a:t>
            </a:r>
            <a:endParaRPr lang="pl-PL" sz="2200" b="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1"/>
          <p:cNvSpPr>
            <a:spLocks noGrp="1"/>
          </p:cNvSpPr>
          <p:nvPr>
            <p:ph type="sldNum" sz="quarter" idx="12"/>
          </p:nvPr>
        </p:nvSpPr>
        <p:spPr>
          <a:noFill/>
        </p:spPr>
        <p:txBody>
          <a:bodyPr/>
          <a:lstStyle/>
          <a:p>
            <a:fld id="{5401692F-7F98-4D5F-8337-B77C5D17A1F7}" type="slidenum">
              <a:rPr lang="pl-PL" smtClean="0"/>
              <a:pPr/>
              <a:t>12</a:t>
            </a:fld>
            <a:endParaRPr lang="pl-PL" dirty="0" smtClean="0"/>
          </a:p>
        </p:txBody>
      </p:sp>
      <p:pic>
        <p:nvPicPr>
          <p:cNvPr id="13315" name="Picture 2"/>
          <p:cNvPicPr>
            <a:picLocks noChangeAspect="1" noChangeArrowheads="1"/>
          </p:cNvPicPr>
          <p:nvPr/>
        </p:nvPicPr>
        <p:blipFill>
          <a:blip r:embed="rId2" cstate="print"/>
          <a:srcRect/>
          <a:stretch>
            <a:fillRect/>
          </a:stretch>
        </p:blipFill>
        <p:spPr bwMode="auto">
          <a:xfrm>
            <a:off x="0" y="11707"/>
            <a:ext cx="9144000" cy="6832501"/>
          </a:xfrm>
          <a:prstGeom prst="rect">
            <a:avLst/>
          </a:prstGeom>
          <a:noFill/>
          <a:ln w="9525">
            <a:noFill/>
            <a:miter lim="800000"/>
            <a:headEnd/>
            <a:tailEnd/>
          </a:ln>
        </p:spPr>
      </p:pic>
      <p:sp>
        <p:nvSpPr>
          <p:cNvPr id="16388" name="pole tekstowe 3"/>
          <p:cNvSpPr txBox="1">
            <a:spLocks noChangeArrowheads="1"/>
          </p:cNvSpPr>
          <p:nvPr/>
        </p:nvSpPr>
        <p:spPr bwMode="auto">
          <a:xfrm>
            <a:off x="3563888" y="478632"/>
            <a:ext cx="5364162" cy="369332"/>
          </a:xfrm>
          <a:prstGeom prst="rect">
            <a:avLst/>
          </a:prstGeom>
          <a:noFill/>
          <a:ln w="9525">
            <a:noFill/>
            <a:miter lim="800000"/>
            <a:headEnd/>
            <a:tailEnd/>
          </a:ln>
        </p:spPr>
        <p:txBody>
          <a:bodyPr>
            <a:spAutoFit/>
          </a:bodyPr>
          <a:lstStyle/>
          <a:p>
            <a:pPr>
              <a:defRPr/>
            </a:pPr>
            <a:r>
              <a:rPr lang="en-GB" b="1" dirty="0">
                <a:solidFill>
                  <a:schemeClr val="bg1">
                    <a:lumMod val="50000"/>
                  </a:schemeClr>
                </a:solidFill>
                <a:latin typeface="Trebuchet MS" pitchFamily="34" charset="0"/>
              </a:rPr>
              <a:t>Projects in Progress </a:t>
            </a:r>
            <a:r>
              <a:rPr lang="pl-PL" b="1" dirty="0">
                <a:solidFill>
                  <a:schemeClr val="bg1">
                    <a:lumMod val="50000"/>
                  </a:schemeClr>
                </a:solidFill>
                <a:latin typeface="Trebuchet MS" pitchFamily="34" charset="0"/>
              </a:rPr>
              <a:t>- </a:t>
            </a:r>
            <a:r>
              <a:rPr lang="en-GB" b="1" dirty="0">
                <a:solidFill>
                  <a:schemeClr val="bg1">
                    <a:lumMod val="50000"/>
                  </a:schemeClr>
                </a:solidFill>
                <a:latin typeface="Trebuchet MS" pitchFamily="34" charset="0"/>
              </a:rPr>
              <a:t>Biomass Fuels</a:t>
            </a:r>
          </a:p>
        </p:txBody>
      </p:sp>
      <p:sp>
        <p:nvSpPr>
          <p:cNvPr id="18437" name="Rectangle 4"/>
          <p:cNvSpPr>
            <a:spLocks noChangeArrowheads="1"/>
          </p:cNvSpPr>
          <p:nvPr/>
        </p:nvSpPr>
        <p:spPr bwMode="auto">
          <a:xfrm>
            <a:off x="465262" y="1598992"/>
            <a:ext cx="8213476" cy="3436838"/>
          </a:xfrm>
          <a:prstGeom prst="rect">
            <a:avLst/>
          </a:prstGeom>
          <a:noFill/>
          <a:ln w="9525">
            <a:noFill/>
            <a:miter lim="800000"/>
            <a:headEnd/>
            <a:tailEnd/>
          </a:ln>
        </p:spPr>
        <p:txBody>
          <a:bodyPr wrap="square" anchor="ctr">
            <a:spAutoFit/>
          </a:bodyPr>
          <a:lstStyle/>
          <a:p>
            <a:pPr eaLnBrk="0" hangingPunct="0">
              <a:lnSpc>
                <a:spcPts val="2000"/>
              </a:lnSpc>
              <a:buClr>
                <a:schemeClr val="accent1"/>
              </a:buClr>
              <a:tabLst>
                <a:tab pos="1279525" algn="l"/>
              </a:tabLst>
              <a:defRPr/>
            </a:pPr>
            <a:r>
              <a:rPr lang="pl-PL" sz="1400" b="1" dirty="0">
                <a:latin typeface="+mn-lt"/>
                <a:cs typeface="Times New Roman" pitchFamily="18" charset="0"/>
              </a:rPr>
              <a:t> </a:t>
            </a:r>
            <a:endParaRPr lang="pl-PL" sz="1400" dirty="0">
              <a:solidFill>
                <a:prstClr val="black"/>
              </a:solidFill>
              <a:latin typeface="Arial"/>
            </a:endParaRPr>
          </a:p>
          <a:p>
            <a:pPr marL="261938" indent="-261938" eaLnBrk="0" hangingPunct="0">
              <a:lnSpc>
                <a:spcPts val="2000"/>
              </a:lnSpc>
              <a:buClr>
                <a:schemeClr val="accent1"/>
              </a:buClr>
              <a:buFont typeface="Arial" pitchFamily="34" charset="0"/>
              <a:buChar char="■"/>
              <a:tabLst>
                <a:tab pos="1279525" algn="l"/>
              </a:tabLst>
              <a:defRPr/>
            </a:pPr>
            <a:r>
              <a:rPr lang="pl-PL" sz="1400" b="1" dirty="0">
                <a:latin typeface="+mn-lt"/>
                <a:cs typeface="Times New Roman" pitchFamily="18" charset="0"/>
              </a:rPr>
              <a:t> GPBE </a:t>
            </a:r>
            <a:r>
              <a:rPr lang="pl-PL" sz="1400" b="1" dirty="0" smtClean="0">
                <a:latin typeface="+mn-lt"/>
                <a:cs typeface="Times New Roman" pitchFamily="18" charset="0"/>
              </a:rPr>
              <a:t>East </a:t>
            </a:r>
            <a:r>
              <a:rPr lang="pl-PL" sz="1400" b="1" dirty="0">
                <a:latin typeface="+mn-lt"/>
                <a:cs typeface="Times New Roman" pitchFamily="18" charset="0"/>
              </a:rPr>
              <a:t>- </a:t>
            </a:r>
            <a:r>
              <a:rPr lang="en-US" sz="1400" dirty="0">
                <a:latin typeface="Arial" pitchFamily="34" charset="0"/>
                <a:cs typeface="Arial" pitchFamily="34" charset="0"/>
              </a:rPr>
              <a:t>pellets production</a:t>
            </a:r>
            <a:r>
              <a:rPr lang="pl-PL" sz="1400" dirty="0">
                <a:latin typeface="Arial" pitchFamily="34" charset="0"/>
                <a:cs typeface="Arial" pitchFamily="34" charset="0"/>
              </a:rPr>
              <a:t> </a:t>
            </a:r>
            <a:r>
              <a:rPr lang="pl-PL" sz="1400" dirty="0" err="1" smtClean="0">
                <a:latin typeface="Arial" pitchFamily="34" charset="0"/>
                <a:cs typeface="Arial" pitchFamily="34" charset="0"/>
              </a:rPr>
              <a:t>facility</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servicing</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contract</a:t>
            </a:r>
            <a:r>
              <a:rPr lang="pl-PL" sz="1400" dirty="0" smtClean="0">
                <a:latin typeface="Arial" pitchFamily="34" charset="0"/>
                <a:cs typeface="Arial" pitchFamily="34" charset="0"/>
              </a:rPr>
              <a:t> with </a:t>
            </a:r>
            <a:r>
              <a:rPr lang="en-US" sz="1400" dirty="0" smtClean="0">
                <a:latin typeface="Arial" pitchFamily="34" charset="0"/>
                <a:cs typeface="Arial" pitchFamily="34" charset="0"/>
              </a:rPr>
              <a:t>GDF </a:t>
            </a:r>
            <a:r>
              <a:rPr lang="en-US" sz="1400" dirty="0">
                <a:latin typeface="Arial" pitchFamily="34" charset="0"/>
                <a:cs typeface="Arial" pitchFamily="34" charset="0"/>
              </a:rPr>
              <a:t>Suez </a:t>
            </a:r>
            <a:r>
              <a:rPr lang="en-US" sz="1400" dirty="0" err="1">
                <a:latin typeface="Arial" pitchFamily="34" charset="0"/>
                <a:cs typeface="Arial" pitchFamily="34" charset="0"/>
              </a:rPr>
              <a:t>Polska</a:t>
            </a:r>
            <a:r>
              <a:rPr lang="en-US" sz="1400" dirty="0">
                <a:latin typeface="Arial" pitchFamily="34" charset="0"/>
                <a:cs typeface="Arial" pitchFamily="34" charset="0"/>
              </a:rPr>
              <a:t> </a:t>
            </a:r>
            <a:r>
              <a:rPr lang="pl-PL" sz="1400" dirty="0">
                <a:solidFill>
                  <a:srgbClr val="FF0000"/>
                </a:solidFill>
                <a:cs typeface="Times New Roman" pitchFamily="18" charset="0"/>
              </a:rPr>
              <a:t>:</a:t>
            </a:r>
          </a:p>
          <a:p>
            <a:pPr marL="261938" indent="-261938" eaLnBrk="0" hangingPunct="0">
              <a:lnSpc>
                <a:spcPts val="2000"/>
              </a:lnSpc>
              <a:buClr>
                <a:schemeClr val="accent1"/>
              </a:buClr>
              <a:tabLst>
                <a:tab pos="1279525" algn="l"/>
              </a:tabLst>
              <a:defRPr/>
            </a:pPr>
            <a:endParaRPr lang="pl-PL" sz="1400" dirty="0">
              <a:latin typeface="+mn-lt"/>
            </a:endParaRPr>
          </a:p>
          <a:p>
            <a:pPr marL="266700" lvl="1" indent="274638" algn="just" eaLnBrk="0" hangingPunct="0">
              <a:lnSpc>
                <a:spcPts val="2000"/>
              </a:lnSpc>
              <a:buClr>
                <a:srgbClr val="F07F09"/>
              </a:buClr>
              <a:buSzPct val="80000"/>
              <a:buFont typeface="Arial" pitchFamily="34" charset="0"/>
              <a:buChar char="►"/>
              <a:tabLst>
                <a:tab pos="504825" algn="l"/>
              </a:tabLst>
              <a:defRPr/>
            </a:pPr>
            <a:r>
              <a:rPr lang="en-US" sz="1400" dirty="0">
                <a:latin typeface="Arial" pitchFamily="34" charset="0"/>
                <a:cs typeface="Arial" pitchFamily="34" charset="0"/>
              </a:rPr>
              <a:t>Land for the plant purchase</a:t>
            </a:r>
            <a:r>
              <a:rPr lang="pl-PL" sz="1400" dirty="0">
                <a:latin typeface="Arial" pitchFamily="34" charset="0"/>
                <a:cs typeface="Arial" pitchFamily="34" charset="0"/>
              </a:rPr>
              <a:t>d, </a:t>
            </a:r>
            <a:r>
              <a:rPr lang="pl-PL" sz="1400" dirty="0" err="1">
                <a:latin typeface="Arial" pitchFamily="34" charset="0"/>
                <a:cs typeface="Arial" pitchFamily="34" charset="0"/>
              </a:rPr>
              <a:t>building</a:t>
            </a:r>
            <a:r>
              <a:rPr lang="pl-PL" sz="1400" dirty="0">
                <a:latin typeface="Arial" pitchFamily="34" charset="0"/>
                <a:cs typeface="Arial" pitchFamily="34" charset="0"/>
              </a:rPr>
              <a:t> </a:t>
            </a:r>
            <a:r>
              <a:rPr lang="pl-PL" sz="1400" dirty="0" err="1">
                <a:latin typeface="Arial" pitchFamily="34" charset="0"/>
                <a:cs typeface="Arial" pitchFamily="34" charset="0"/>
              </a:rPr>
              <a:t>permit</a:t>
            </a:r>
            <a:r>
              <a:rPr lang="pl-PL" sz="1400" dirty="0">
                <a:latin typeface="Arial" pitchFamily="34" charset="0"/>
                <a:cs typeface="Arial" pitchFamily="34" charset="0"/>
              </a:rPr>
              <a:t> </a:t>
            </a:r>
            <a:r>
              <a:rPr lang="pl-PL" sz="1400" dirty="0" err="1">
                <a:latin typeface="Arial" pitchFamily="34" charset="0"/>
                <a:cs typeface="Arial" pitchFamily="34" charset="0"/>
              </a:rPr>
              <a:t>granted</a:t>
            </a:r>
            <a:r>
              <a:rPr lang="pl-PL" sz="1400" dirty="0">
                <a:latin typeface="Arial" pitchFamily="34" charset="0"/>
                <a:cs typeface="Arial" pitchFamily="34" charset="0"/>
              </a:rPr>
              <a:t> </a:t>
            </a:r>
            <a:endParaRPr lang="pl-PL" sz="1400" dirty="0" smtClean="0">
              <a:latin typeface="Arial" pitchFamily="34" charset="0"/>
              <a:cs typeface="Arial" pitchFamily="34" charset="0"/>
            </a:endParaRPr>
          </a:p>
          <a:p>
            <a:pPr marL="266700" lvl="1" indent="274638" algn="just" eaLnBrk="0" hangingPunct="0">
              <a:lnSpc>
                <a:spcPts val="2000"/>
              </a:lnSpc>
              <a:buClr>
                <a:srgbClr val="F07F09"/>
              </a:buClr>
              <a:buSzPct val="80000"/>
              <a:buFont typeface="Arial" pitchFamily="34" charset="0"/>
              <a:buChar char="►"/>
              <a:tabLst>
                <a:tab pos="504825" algn="l"/>
              </a:tabLst>
              <a:defRPr/>
            </a:pPr>
            <a:r>
              <a:rPr lang="en-US" sz="1400" dirty="0"/>
              <a:t>Advanced </a:t>
            </a:r>
            <a:r>
              <a:rPr lang="en-US" sz="1400" dirty="0" smtClean="0"/>
              <a:t>construction</a:t>
            </a:r>
            <a:r>
              <a:rPr lang="pl-PL" sz="1400" dirty="0" smtClean="0"/>
              <a:t>s</a:t>
            </a:r>
            <a:r>
              <a:rPr lang="en-US" sz="1400" dirty="0" smtClean="0"/>
              <a:t>, </a:t>
            </a:r>
            <a:r>
              <a:rPr lang="en-US" sz="1400" dirty="0"/>
              <a:t>most of the processing line equipment </a:t>
            </a:r>
            <a:r>
              <a:rPr lang="en-US" sz="1400" dirty="0" smtClean="0"/>
              <a:t>purchased</a:t>
            </a:r>
            <a:endParaRPr lang="pl-PL" sz="1400" dirty="0" smtClean="0"/>
          </a:p>
          <a:p>
            <a:pPr marL="266700" lvl="1" indent="274638" algn="just" eaLnBrk="0" hangingPunct="0">
              <a:lnSpc>
                <a:spcPts val="2000"/>
              </a:lnSpc>
              <a:buClr>
                <a:srgbClr val="F07F09"/>
              </a:buClr>
              <a:buSzPct val="80000"/>
              <a:buFont typeface="Arial" pitchFamily="34" charset="0"/>
              <a:buChar char="►"/>
              <a:tabLst>
                <a:tab pos="504825" algn="l"/>
              </a:tabLst>
              <a:defRPr/>
            </a:pPr>
            <a:r>
              <a:rPr lang="pl-PL" sz="1400" dirty="0" smtClean="0"/>
              <a:t>Construction in </a:t>
            </a:r>
            <a:r>
              <a:rPr lang="pl-PL" sz="1400" dirty="0" err="1" smtClean="0"/>
              <a:t>final</a:t>
            </a:r>
            <a:r>
              <a:rPr lang="pl-PL" sz="1400" dirty="0" smtClean="0"/>
              <a:t> </a:t>
            </a:r>
            <a:r>
              <a:rPr lang="pl-PL" sz="1400" dirty="0" err="1" smtClean="0"/>
              <a:t>stage</a:t>
            </a:r>
            <a:endParaRPr lang="en-US" sz="1400" dirty="0"/>
          </a:p>
          <a:p>
            <a:pPr marL="266700" lvl="1" indent="274638" eaLnBrk="0" hangingPunct="0">
              <a:lnSpc>
                <a:spcPct val="150000"/>
              </a:lnSpc>
              <a:buClr>
                <a:schemeClr val="accent1"/>
              </a:buClr>
              <a:buFont typeface="Arial" charset="0"/>
              <a:buChar char="►"/>
              <a:tabLst>
                <a:tab pos="1279525" algn="l"/>
              </a:tabLst>
            </a:pPr>
            <a:r>
              <a:rPr lang="pl-PL" sz="1400" dirty="0" smtClean="0">
                <a:latin typeface="Arial" pitchFamily="34" charset="0"/>
                <a:cs typeface="Arial" pitchFamily="34" charset="0"/>
              </a:rPr>
              <a:t>Assembly of </a:t>
            </a:r>
            <a:r>
              <a:rPr lang="pl-PL" sz="1400" dirty="0" err="1" smtClean="0">
                <a:latin typeface="Arial" pitchFamily="34" charset="0"/>
                <a:cs typeface="Arial" pitchFamily="34" charset="0"/>
              </a:rPr>
              <a:t>processing</a:t>
            </a:r>
            <a:r>
              <a:rPr lang="pl-PL" sz="1400" dirty="0" smtClean="0">
                <a:latin typeface="Arial" pitchFamily="34" charset="0"/>
                <a:cs typeface="Arial" pitchFamily="34" charset="0"/>
              </a:rPr>
              <a:t> lines in </a:t>
            </a:r>
            <a:r>
              <a:rPr lang="pl-PL" sz="1400" dirty="0" err="1" smtClean="0">
                <a:latin typeface="Arial" pitchFamily="34" charset="0"/>
                <a:cs typeface="Arial" pitchFamily="34" charset="0"/>
              </a:rPr>
              <a:t>progress</a:t>
            </a:r>
            <a:endParaRPr lang="pl-PL" sz="1400" dirty="0" smtClean="0">
              <a:latin typeface="Arial" pitchFamily="34" charset="0"/>
              <a:cs typeface="Arial" pitchFamily="34" charset="0"/>
            </a:endParaRPr>
          </a:p>
          <a:p>
            <a:pPr marL="266700" lvl="1" indent="274638" eaLnBrk="0" hangingPunct="0">
              <a:lnSpc>
                <a:spcPct val="150000"/>
              </a:lnSpc>
              <a:buClr>
                <a:schemeClr val="accent1"/>
              </a:buClr>
              <a:buFont typeface="Arial" charset="0"/>
              <a:buChar char="►"/>
              <a:tabLst>
                <a:tab pos="1279525" algn="l"/>
              </a:tabLst>
            </a:pPr>
            <a:r>
              <a:rPr lang="en-US" sz="1400" dirty="0" smtClean="0">
                <a:latin typeface="Arial" pitchFamily="34" charset="0"/>
                <a:cs typeface="Arial" pitchFamily="34" charset="0"/>
              </a:rPr>
              <a:t>Start </a:t>
            </a:r>
            <a:r>
              <a:rPr lang="en-US" sz="1400" dirty="0">
                <a:latin typeface="Arial" pitchFamily="34" charset="0"/>
                <a:cs typeface="Arial" pitchFamily="34" charset="0"/>
              </a:rPr>
              <a:t>up</a:t>
            </a:r>
            <a:r>
              <a:rPr lang="pl-PL" sz="1400" dirty="0">
                <a:latin typeface="Arial" pitchFamily="34" charset="0"/>
                <a:cs typeface="Arial" pitchFamily="34" charset="0"/>
              </a:rPr>
              <a:t> </a:t>
            </a:r>
            <a:r>
              <a:rPr lang="pl-PL" sz="1400" dirty="0" err="1">
                <a:latin typeface="Arial" pitchFamily="34" charset="0"/>
                <a:cs typeface="Arial" pitchFamily="34" charset="0"/>
              </a:rPr>
              <a:t>scheduled</a:t>
            </a:r>
            <a:r>
              <a:rPr lang="pl-PL" sz="1400" dirty="0">
                <a:latin typeface="Arial" pitchFamily="34" charset="0"/>
                <a:cs typeface="Arial" pitchFamily="34" charset="0"/>
              </a:rPr>
              <a:t> for end</a:t>
            </a:r>
            <a:r>
              <a:rPr lang="en-US" sz="1400" dirty="0">
                <a:latin typeface="Arial" pitchFamily="34" charset="0"/>
                <a:cs typeface="Arial" pitchFamily="34" charset="0"/>
              </a:rPr>
              <a:t> </a:t>
            </a:r>
            <a:r>
              <a:rPr lang="pl-PL" sz="1400" dirty="0">
                <a:latin typeface="Arial" pitchFamily="34" charset="0"/>
                <a:cs typeface="Arial" pitchFamily="34" charset="0"/>
              </a:rPr>
              <a:t>of Q1 </a:t>
            </a:r>
            <a:r>
              <a:rPr lang="en-US" sz="1400" dirty="0">
                <a:latin typeface="Arial" pitchFamily="34" charset="0"/>
                <a:cs typeface="Arial" pitchFamily="34" charset="0"/>
              </a:rPr>
              <a:t>201</a:t>
            </a:r>
            <a:r>
              <a:rPr lang="pl-PL" sz="1400" dirty="0" smtClean="0">
                <a:latin typeface="Arial" pitchFamily="34" charset="0"/>
                <a:cs typeface="Arial" pitchFamily="34" charset="0"/>
              </a:rPr>
              <a:t>2</a:t>
            </a:r>
            <a:endParaRPr lang="en-US" sz="1400" dirty="0">
              <a:latin typeface="Arial" pitchFamily="34" charset="0"/>
              <a:cs typeface="Arial" pitchFamily="34" charset="0"/>
            </a:endParaRPr>
          </a:p>
          <a:p>
            <a:pPr marL="266700" lvl="1" indent="274638" eaLnBrk="0" hangingPunct="0">
              <a:lnSpc>
                <a:spcPct val="150000"/>
              </a:lnSpc>
              <a:buClr>
                <a:schemeClr val="accent1"/>
              </a:buClr>
              <a:buFont typeface="Arial" charset="0"/>
              <a:buChar char="►"/>
              <a:tabLst>
                <a:tab pos="1279525" algn="l"/>
              </a:tabLst>
            </a:pPr>
            <a:r>
              <a:rPr lang="en-US" sz="1400" dirty="0" smtClean="0">
                <a:latin typeface="Arial" pitchFamily="34" charset="0"/>
                <a:cs typeface="Arial" pitchFamily="34" charset="0"/>
              </a:rPr>
              <a:t>Full </a:t>
            </a:r>
            <a:r>
              <a:rPr lang="en-US" sz="1400" dirty="0">
                <a:latin typeface="Arial" pitchFamily="34" charset="0"/>
                <a:cs typeface="Arial" pitchFamily="34" charset="0"/>
              </a:rPr>
              <a:t>planned capacity already contracted</a:t>
            </a:r>
            <a:endParaRPr lang="pl-PL" sz="1400" dirty="0">
              <a:latin typeface="Arial" pitchFamily="34" charset="0"/>
              <a:cs typeface="Arial" pitchFamily="34" charset="0"/>
            </a:endParaRPr>
          </a:p>
          <a:p>
            <a:pPr marL="266700" lvl="1" indent="274638" eaLnBrk="0" hangingPunct="0">
              <a:lnSpc>
                <a:spcPct val="150000"/>
              </a:lnSpc>
              <a:buClr>
                <a:schemeClr val="accent1"/>
              </a:buClr>
              <a:buFont typeface="Arial" charset="0"/>
              <a:buChar char="►"/>
              <a:tabLst>
                <a:tab pos="1279525" algn="l"/>
              </a:tabLst>
            </a:pPr>
            <a:r>
              <a:rPr lang="pl-PL" sz="1400" dirty="0" err="1" smtClean="0">
                <a:latin typeface="Arial" pitchFamily="34" charset="0"/>
                <a:cs typeface="Arial" pitchFamily="34" charset="0"/>
              </a:rPr>
              <a:t>Debt</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financing</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organised</a:t>
            </a:r>
            <a:r>
              <a:rPr lang="pl-PL" sz="1400" dirty="0" smtClean="0">
                <a:latin typeface="Arial" pitchFamily="34" charset="0"/>
                <a:cs typeface="Arial" pitchFamily="34" charset="0"/>
              </a:rPr>
              <a:t> in 2011</a:t>
            </a:r>
            <a:endParaRPr lang="en-US" sz="1400" dirty="0">
              <a:latin typeface="Arial" pitchFamily="34" charset="0"/>
              <a:cs typeface="Arial" pitchFamily="34" charset="0"/>
            </a:endParaRPr>
          </a:p>
          <a:p>
            <a:pPr marL="266700" lvl="1" algn="just" eaLnBrk="0" hangingPunct="0">
              <a:lnSpc>
                <a:spcPts val="2000"/>
              </a:lnSpc>
              <a:buClr>
                <a:srgbClr val="F07F09"/>
              </a:buClr>
              <a:buSzPct val="80000"/>
              <a:tabLst>
                <a:tab pos="504825" algn="l"/>
              </a:tabLst>
              <a:defRPr/>
            </a:pPr>
            <a:endParaRPr lang="pl-PL" sz="1400" dirty="0">
              <a:solidFill>
                <a:prstClr val="black"/>
              </a:solidFill>
              <a:latin typeface="Arial"/>
            </a:endParaRPr>
          </a:p>
          <a:p>
            <a:pPr marL="261938" indent="-261938" eaLnBrk="0" hangingPunct="0">
              <a:lnSpc>
                <a:spcPts val="2000"/>
              </a:lnSpc>
              <a:tabLst>
                <a:tab pos="1279525" algn="l"/>
              </a:tabLst>
              <a:defRPr/>
            </a:pPr>
            <a:endParaRPr lang="pl-PL" sz="1400" dirty="0">
              <a:solidFill>
                <a:srgbClr val="FF0000"/>
              </a:solidFill>
              <a:latin typeface="+mn-lt"/>
              <a:cs typeface="Times New Roman" pitchFamily="18" charset="0"/>
            </a:endParaRPr>
          </a:p>
        </p:txBody>
      </p:sp>
      <p:sp>
        <p:nvSpPr>
          <p:cNvPr id="8" name="pole tekstowe 7"/>
          <p:cNvSpPr txBox="1"/>
          <p:nvPr/>
        </p:nvSpPr>
        <p:spPr>
          <a:xfrm>
            <a:off x="8388350" y="6092825"/>
            <a:ext cx="441325" cy="215900"/>
          </a:xfrm>
          <a:prstGeom prst="rect">
            <a:avLst/>
          </a:prstGeom>
          <a:noFill/>
        </p:spPr>
        <p:txBody>
          <a:bodyPr>
            <a:spAutoFit/>
          </a:bodyPr>
          <a:lstStyle/>
          <a:p>
            <a:pPr>
              <a:defRPr/>
            </a:pPr>
            <a:r>
              <a:rPr lang="pl-PL" sz="800" dirty="0">
                <a:solidFill>
                  <a:schemeClr val="tx1">
                    <a:lumMod val="50000"/>
                    <a:lumOff val="50000"/>
                  </a:schemeClr>
                </a:solidFill>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1"/>
          <p:cNvSpPr>
            <a:spLocks noGrp="1"/>
          </p:cNvSpPr>
          <p:nvPr>
            <p:ph type="sldNum" sz="quarter" idx="12"/>
          </p:nvPr>
        </p:nvSpPr>
        <p:spPr>
          <a:noFill/>
        </p:spPr>
        <p:txBody>
          <a:bodyPr/>
          <a:lstStyle/>
          <a:p>
            <a:fld id="{869F8EB1-132E-4968-AAB4-A806B638BEF5}" type="slidenum">
              <a:rPr lang="pl-PL" smtClean="0"/>
              <a:pPr/>
              <a:t>13</a:t>
            </a:fld>
            <a:endParaRPr lang="pl-PL" dirty="0" smtClean="0"/>
          </a:p>
        </p:txBody>
      </p:sp>
      <p:pic>
        <p:nvPicPr>
          <p:cNvPr id="14339" name="Picture 1"/>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17412" name="pole tekstowe 3"/>
          <p:cNvSpPr txBox="1">
            <a:spLocks noChangeArrowheads="1"/>
          </p:cNvSpPr>
          <p:nvPr/>
        </p:nvSpPr>
        <p:spPr bwMode="auto">
          <a:xfrm>
            <a:off x="971550" y="4005263"/>
            <a:ext cx="3441968"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Projects</a:t>
            </a:r>
            <a:r>
              <a:rPr lang="pl-PL" sz="2200" b="1" dirty="0" smtClean="0">
                <a:solidFill>
                  <a:schemeClr val="bg1">
                    <a:lumMod val="50000"/>
                  </a:schemeClr>
                </a:solidFill>
                <a:latin typeface="Trebuchet MS" pitchFamily="34" charset="0"/>
              </a:rPr>
              <a:t> in Development</a:t>
            </a:r>
            <a:endParaRPr lang="pl-PL" sz="2200" b="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lstStyle/>
          <a:p>
            <a:r>
              <a:rPr lang="pl-PL" dirty="0" smtClean="0"/>
              <a:t> </a:t>
            </a:r>
          </a:p>
        </p:txBody>
      </p:sp>
      <p:sp>
        <p:nvSpPr>
          <p:cNvPr id="15363" name="Symbol zastępczy zawartości 2"/>
          <p:cNvSpPr>
            <a:spLocks noGrp="1"/>
          </p:cNvSpPr>
          <p:nvPr>
            <p:ph sz="half" idx="1"/>
          </p:nvPr>
        </p:nvSpPr>
        <p:spPr/>
        <p:txBody>
          <a:bodyPr/>
          <a:lstStyle/>
          <a:p>
            <a:endParaRPr lang="pl-PL" dirty="0" smtClean="0"/>
          </a:p>
        </p:txBody>
      </p:sp>
      <p:sp>
        <p:nvSpPr>
          <p:cNvPr id="15364" name="Symbol zastępczy zawartości 3"/>
          <p:cNvSpPr>
            <a:spLocks noGrp="1"/>
          </p:cNvSpPr>
          <p:nvPr>
            <p:ph sz="half" idx="2"/>
          </p:nvPr>
        </p:nvSpPr>
        <p:spPr/>
        <p:txBody>
          <a:bodyPr/>
          <a:lstStyle/>
          <a:p>
            <a:endParaRPr lang="pl-PL" dirty="0" smtClean="0"/>
          </a:p>
        </p:txBody>
      </p:sp>
      <p:sp>
        <p:nvSpPr>
          <p:cNvPr id="15365" name="Symbol zastępczy numeru slajdu 4"/>
          <p:cNvSpPr>
            <a:spLocks noGrp="1"/>
          </p:cNvSpPr>
          <p:nvPr>
            <p:ph type="sldNum" sz="quarter" idx="12"/>
          </p:nvPr>
        </p:nvSpPr>
        <p:spPr>
          <a:noFill/>
        </p:spPr>
        <p:txBody>
          <a:bodyPr/>
          <a:lstStyle/>
          <a:p>
            <a:fld id="{D7E5B2A3-FB02-4B60-8174-AEB8AF3F2ABE}" type="slidenum">
              <a:rPr lang="pl-PL" smtClean="0"/>
              <a:pPr/>
              <a:t>14</a:t>
            </a:fld>
            <a:endParaRPr lang="pl-PL" dirty="0" smtClean="0"/>
          </a:p>
        </p:txBody>
      </p:sp>
      <p:pic>
        <p:nvPicPr>
          <p:cNvPr id="15366" name="Picture 2"/>
          <p:cNvPicPr>
            <a:picLocks noChangeAspect="1" noChangeArrowheads="1"/>
          </p:cNvPicPr>
          <p:nvPr/>
        </p:nvPicPr>
        <p:blipFill>
          <a:blip r:embed="rId3" cstate="print"/>
          <a:srcRect/>
          <a:stretch>
            <a:fillRect/>
          </a:stretch>
        </p:blipFill>
        <p:spPr bwMode="auto">
          <a:xfrm>
            <a:off x="-276820" y="0"/>
            <a:ext cx="9177934" cy="6858000"/>
          </a:xfrm>
          <a:prstGeom prst="rect">
            <a:avLst/>
          </a:prstGeom>
          <a:noFill/>
          <a:ln w="9525">
            <a:noFill/>
            <a:miter lim="800000"/>
            <a:headEnd/>
            <a:tailEnd/>
          </a:ln>
        </p:spPr>
      </p:pic>
      <p:sp>
        <p:nvSpPr>
          <p:cNvPr id="20" name="Prostokąt 19"/>
          <p:cNvSpPr/>
          <p:nvPr/>
        </p:nvSpPr>
        <p:spPr>
          <a:xfrm>
            <a:off x="2771775" y="4437063"/>
            <a:ext cx="9144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504" name="pole tekstowe 29"/>
          <p:cNvSpPr txBox="1">
            <a:spLocks noChangeArrowheads="1"/>
          </p:cNvSpPr>
          <p:nvPr/>
        </p:nvSpPr>
        <p:spPr bwMode="auto">
          <a:xfrm>
            <a:off x="5509269" y="4353917"/>
            <a:ext cx="3171181" cy="1852815"/>
          </a:xfrm>
          <a:prstGeom prst="rect">
            <a:avLst/>
          </a:prstGeom>
          <a:noFill/>
          <a:ln w="9525">
            <a:noFill/>
            <a:miter lim="800000"/>
            <a:headEnd/>
            <a:tailEnd/>
          </a:ln>
        </p:spPr>
        <p:txBody>
          <a:bodyPr wrap="square">
            <a:spAutoFit/>
          </a:bodyPr>
          <a:lstStyle/>
          <a:p>
            <a:pPr marL="266700" indent="-266700" defTabSz="957263">
              <a:spcBef>
                <a:spcPct val="20000"/>
              </a:spcBef>
              <a:buClr>
                <a:srgbClr val="FE5B00"/>
              </a:buClr>
              <a:buSzPct val="85000"/>
              <a:tabLst>
                <a:tab pos="88900" algn="l"/>
              </a:tabLst>
              <a:defRPr/>
            </a:pPr>
            <a:r>
              <a:rPr lang="pl-PL" sz="1100" b="1" dirty="0" err="1" smtClean="0">
                <a:solidFill>
                  <a:schemeClr val="tx1">
                    <a:lumMod val="65000"/>
                    <a:lumOff val="35000"/>
                  </a:schemeClr>
                </a:solidFill>
                <a:latin typeface="+mn-lt"/>
              </a:rPr>
              <a:t>Milestone</a:t>
            </a:r>
            <a:r>
              <a:rPr lang="pl-PL" sz="1100" b="1" dirty="0" smtClean="0">
                <a:solidFill>
                  <a:schemeClr val="tx1">
                    <a:lumMod val="65000"/>
                    <a:lumOff val="35000"/>
                  </a:schemeClr>
                </a:solidFill>
                <a:latin typeface="+mn-lt"/>
              </a:rPr>
              <a:t> </a:t>
            </a:r>
            <a:r>
              <a:rPr lang="pl-PL" sz="1100" b="1" dirty="0" err="1" smtClean="0">
                <a:solidFill>
                  <a:schemeClr val="tx1">
                    <a:lumMod val="65000"/>
                    <a:lumOff val="35000"/>
                  </a:schemeClr>
                </a:solidFill>
                <a:latin typeface="+mn-lt"/>
              </a:rPr>
              <a:t>reached</a:t>
            </a:r>
            <a:r>
              <a:rPr lang="pl-PL" sz="1100" b="1" dirty="0" smtClean="0">
                <a:solidFill>
                  <a:schemeClr val="tx1">
                    <a:lumMod val="65000"/>
                    <a:lumOff val="35000"/>
                  </a:schemeClr>
                </a:solidFill>
                <a:latin typeface="+mn-lt"/>
              </a:rPr>
              <a:t>:</a:t>
            </a:r>
            <a:r>
              <a:rPr lang="pl-PL" sz="1100" b="1" dirty="0">
                <a:solidFill>
                  <a:srgbClr val="FF0000"/>
                </a:solidFill>
                <a:latin typeface="+mn-lt"/>
              </a:rPr>
              <a:t/>
            </a:r>
            <a:br>
              <a:rPr lang="pl-PL" sz="1100" b="1" dirty="0">
                <a:solidFill>
                  <a:srgbClr val="FF0000"/>
                </a:solidFill>
                <a:latin typeface="+mn-lt"/>
              </a:rPr>
            </a:br>
            <a:endParaRPr lang="pl-PL" sz="1100" b="1" dirty="0">
              <a:solidFill>
                <a:srgbClr val="FF0000"/>
              </a:solidFill>
              <a:latin typeface="+mn-lt"/>
            </a:endParaRPr>
          </a:p>
          <a:p>
            <a:pPr defTabSz="957263">
              <a:spcBef>
                <a:spcPct val="20000"/>
              </a:spcBef>
              <a:buClr>
                <a:srgbClr val="FE5B00"/>
              </a:buClr>
              <a:buSzPct val="85000"/>
              <a:tabLst>
                <a:tab pos="533400" algn="l"/>
              </a:tabLst>
              <a:defRPr/>
            </a:pPr>
            <a:r>
              <a:rPr lang="pl-PL" sz="1100" b="1" dirty="0">
                <a:latin typeface="Arial" pitchFamily="34" charset="0"/>
                <a:cs typeface="Arial" pitchFamily="34" charset="0"/>
              </a:rPr>
              <a:t>LMP</a:t>
            </a:r>
            <a:r>
              <a:rPr lang="en-US" sz="1100" b="1" dirty="0">
                <a:latin typeface="Arial" pitchFamily="34" charset="0"/>
                <a:cs typeface="Arial" pitchFamily="34" charset="0"/>
              </a:rPr>
              <a:t> </a:t>
            </a:r>
            <a:r>
              <a:rPr lang="pl-PL" sz="1100" b="1" dirty="0">
                <a:latin typeface="Arial" pitchFamily="34" charset="0"/>
                <a:cs typeface="Arial" pitchFamily="34" charset="0"/>
              </a:rPr>
              <a:t>	</a:t>
            </a:r>
            <a:r>
              <a:rPr lang="en-US" sz="1100" b="1" dirty="0">
                <a:latin typeface="Arial" pitchFamily="34" charset="0"/>
                <a:cs typeface="Arial" pitchFamily="34" charset="0"/>
              </a:rPr>
              <a:t>– Local master plan</a:t>
            </a:r>
            <a:endParaRPr lang="pl-PL" sz="1100" b="1" dirty="0">
              <a:latin typeface="Arial" pitchFamily="34" charset="0"/>
              <a:cs typeface="Arial" pitchFamily="34" charset="0"/>
            </a:endParaRPr>
          </a:p>
          <a:p>
            <a:pPr defTabSz="957263">
              <a:spcBef>
                <a:spcPct val="20000"/>
              </a:spcBef>
              <a:buClr>
                <a:srgbClr val="FE5B00"/>
              </a:buClr>
              <a:buSzPct val="85000"/>
              <a:tabLst>
                <a:tab pos="533400" algn="l"/>
              </a:tabLst>
              <a:defRPr/>
            </a:pPr>
            <a:r>
              <a:rPr lang="pl-PL" sz="1100" b="1" dirty="0">
                <a:latin typeface="Arial" pitchFamily="34" charset="0"/>
                <a:cs typeface="Arial" pitchFamily="34" charset="0"/>
              </a:rPr>
              <a:t>ED</a:t>
            </a:r>
            <a:r>
              <a:rPr lang="en-US" sz="1100" b="1" dirty="0">
                <a:latin typeface="Arial" pitchFamily="34" charset="0"/>
                <a:cs typeface="Arial" pitchFamily="34" charset="0"/>
              </a:rPr>
              <a:t> </a:t>
            </a:r>
            <a:r>
              <a:rPr lang="pl-PL" sz="1100" b="1" dirty="0">
                <a:latin typeface="Arial" pitchFamily="34" charset="0"/>
                <a:cs typeface="Arial" pitchFamily="34" charset="0"/>
              </a:rPr>
              <a:t>	</a:t>
            </a:r>
            <a:r>
              <a:rPr lang="en-US" sz="1100" b="1" dirty="0">
                <a:latin typeface="Arial" pitchFamily="34" charset="0"/>
                <a:cs typeface="Arial" pitchFamily="34" charset="0"/>
              </a:rPr>
              <a:t>– Environmental decision</a:t>
            </a:r>
            <a:endParaRPr lang="pl-PL" sz="1100" b="1" dirty="0">
              <a:latin typeface="Arial" pitchFamily="34" charset="0"/>
              <a:cs typeface="Arial" pitchFamily="34" charset="0"/>
            </a:endParaRPr>
          </a:p>
          <a:p>
            <a:pPr defTabSz="957263">
              <a:spcBef>
                <a:spcPct val="20000"/>
              </a:spcBef>
              <a:buClr>
                <a:srgbClr val="FE5B00"/>
              </a:buClr>
              <a:buSzPct val="85000"/>
              <a:tabLst>
                <a:tab pos="533400" algn="l"/>
              </a:tabLst>
              <a:defRPr/>
            </a:pPr>
            <a:r>
              <a:rPr lang="pl-PL" sz="1100" b="1" dirty="0">
                <a:latin typeface="Arial" pitchFamily="34" charset="0"/>
                <a:cs typeface="Arial" pitchFamily="34" charset="0"/>
              </a:rPr>
              <a:t>GCT</a:t>
            </a:r>
            <a:r>
              <a:rPr lang="en-US" sz="1100" b="1" dirty="0">
                <a:latin typeface="Arial" pitchFamily="34" charset="0"/>
                <a:cs typeface="Arial" pitchFamily="34" charset="0"/>
              </a:rPr>
              <a:t> </a:t>
            </a:r>
            <a:r>
              <a:rPr lang="pl-PL" sz="1100" b="1" dirty="0">
                <a:latin typeface="Arial" pitchFamily="34" charset="0"/>
                <a:cs typeface="Arial" pitchFamily="34" charset="0"/>
              </a:rPr>
              <a:t>	</a:t>
            </a:r>
            <a:r>
              <a:rPr lang="en-US" sz="1100" b="1" dirty="0">
                <a:latin typeface="Arial" pitchFamily="34" charset="0"/>
                <a:cs typeface="Arial" pitchFamily="34" charset="0"/>
              </a:rPr>
              <a:t>– Grid connection terms</a:t>
            </a:r>
            <a:endParaRPr lang="pl-PL" sz="1100" b="1" dirty="0">
              <a:latin typeface="Arial" pitchFamily="34" charset="0"/>
              <a:cs typeface="Arial" pitchFamily="34" charset="0"/>
            </a:endParaRPr>
          </a:p>
          <a:p>
            <a:pPr defTabSz="957263">
              <a:spcBef>
                <a:spcPct val="20000"/>
              </a:spcBef>
              <a:buClr>
                <a:srgbClr val="FE5B00"/>
              </a:buClr>
              <a:buSzPct val="85000"/>
              <a:tabLst>
                <a:tab pos="533400" algn="l"/>
              </a:tabLst>
              <a:defRPr/>
            </a:pPr>
            <a:r>
              <a:rPr lang="pl-PL" sz="1100" b="1" dirty="0">
                <a:latin typeface="Arial" pitchFamily="34" charset="0"/>
                <a:cs typeface="Arial" pitchFamily="34" charset="0"/>
              </a:rPr>
              <a:t>BP</a:t>
            </a:r>
            <a:r>
              <a:rPr lang="en-US" sz="1100" b="1" dirty="0">
                <a:latin typeface="Arial" pitchFamily="34" charset="0"/>
                <a:cs typeface="Arial" pitchFamily="34" charset="0"/>
              </a:rPr>
              <a:t> </a:t>
            </a:r>
            <a:r>
              <a:rPr lang="pl-PL" sz="1100" b="1" dirty="0">
                <a:latin typeface="Arial" pitchFamily="34" charset="0"/>
                <a:cs typeface="Arial" pitchFamily="34" charset="0"/>
              </a:rPr>
              <a:t>	</a:t>
            </a:r>
            <a:r>
              <a:rPr lang="en-US" sz="1100" b="1" dirty="0">
                <a:latin typeface="Arial" pitchFamily="34" charset="0"/>
                <a:cs typeface="Arial" pitchFamily="34" charset="0"/>
              </a:rPr>
              <a:t>– Building permit</a:t>
            </a:r>
          </a:p>
          <a:p>
            <a:pPr defTabSz="957263">
              <a:spcBef>
                <a:spcPct val="20000"/>
              </a:spcBef>
              <a:buClr>
                <a:srgbClr val="FE5B00"/>
              </a:buClr>
              <a:buSzPct val="85000"/>
              <a:tabLst>
                <a:tab pos="534988" algn="l"/>
              </a:tabLst>
              <a:defRPr/>
            </a:pPr>
            <a:endParaRPr lang="pl-PL" sz="1100" b="1" dirty="0" smtClean="0">
              <a:solidFill>
                <a:srgbClr val="FF0000"/>
              </a:solidFill>
              <a:latin typeface="+mn-lt"/>
            </a:endParaRPr>
          </a:p>
          <a:p>
            <a:pPr defTabSz="957263">
              <a:spcBef>
                <a:spcPct val="20000"/>
              </a:spcBef>
              <a:buClr>
                <a:srgbClr val="FE5B00"/>
              </a:buClr>
              <a:buSzPct val="85000"/>
              <a:tabLst>
                <a:tab pos="534988" algn="l"/>
              </a:tabLst>
              <a:defRPr/>
            </a:pPr>
            <a:r>
              <a:rPr lang="pl-PL" sz="1100" dirty="0" smtClean="0">
                <a:latin typeface="+mn-lt"/>
              </a:rPr>
              <a:t>* 	- </a:t>
            </a:r>
            <a:r>
              <a:rPr lang="pl-PL" sz="1100" dirty="0" err="1"/>
              <a:t>Appeal</a:t>
            </a:r>
            <a:r>
              <a:rPr lang="pl-PL" sz="1100" dirty="0"/>
              <a:t> </a:t>
            </a:r>
            <a:r>
              <a:rPr lang="pl-PL" sz="1100" dirty="0" err="1"/>
              <a:t>procedure</a:t>
            </a:r>
            <a:endParaRPr lang="pl-PL" sz="1100" dirty="0"/>
          </a:p>
          <a:p>
            <a:pPr defTabSz="957263">
              <a:spcBef>
                <a:spcPct val="20000"/>
              </a:spcBef>
              <a:buClr>
                <a:srgbClr val="FE5B00"/>
              </a:buClr>
              <a:buSzPct val="85000"/>
              <a:tabLst>
                <a:tab pos="534988" algn="l"/>
              </a:tabLst>
              <a:defRPr/>
            </a:pPr>
            <a:endParaRPr lang="en-GB" sz="1100" dirty="0">
              <a:solidFill>
                <a:srgbClr val="FF0000"/>
              </a:solidFill>
              <a:latin typeface="+mn-lt"/>
            </a:endParaRPr>
          </a:p>
        </p:txBody>
      </p:sp>
      <p:sp>
        <p:nvSpPr>
          <p:cNvPr id="18457" name="pole tekstowe 31"/>
          <p:cNvSpPr txBox="1">
            <a:spLocks noChangeArrowheads="1"/>
          </p:cNvSpPr>
          <p:nvPr/>
        </p:nvSpPr>
        <p:spPr bwMode="auto">
          <a:xfrm>
            <a:off x="3563888" y="548680"/>
            <a:ext cx="4893742" cy="369332"/>
          </a:xfrm>
          <a:prstGeom prst="rect">
            <a:avLst/>
          </a:prstGeom>
          <a:noFill/>
          <a:ln w="9525">
            <a:noFill/>
            <a:miter lim="800000"/>
            <a:headEnd/>
            <a:tailEnd/>
          </a:ln>
        </p:spPr>
        <p:txBody>
          <a:bodyPr wrap="square">
            <a:spAutoFit/>
          </a:bodyPr>
          <a:lstStyle/>
          <a:p>
            <a:pPr>
              <a:defRPr/>
            </a:pPr>
            <a:r>
              <a:rPr lang="pl-PL" b="1" dirty="0" smtClean="0">
                <a:solidFill>
                  <a:schemeClr val="bg1">
                    <a:lumMod val="50000"/>
                  </a:schemeClr>
                </a:solidFill>
                <a:latin typeface="Trebuchet MS" pitchFamily="34" charset="0"/>
              </a:rPr>
              <a:t>Wind </a:t>
            </a:r>
            <a:r>
              <a:rPr lang="pl-PL" b="1" dirty="0" err="1" smtClean="0">
                <a:solidFill>
                  <a:schemeClr val="bg1">
                    <a:lumMod val="50000"/>
                  </a:schemeClr>
                </a:solidFill>
                <a:latin typeface="Trebuchet MS" pitchFamily="34" charset="0"/>
              </a:rPr>
              <a:t>Farms</a:t>
            </a:r>
            <a:r>
              <a:rPr lang="pl-PL" b="1" dirty="0" smtClean="0">
                <a:solidFill>
                  <a:schemeClr val="bg1">
                    <a:lumMod val="50000"/>
                  </a:schemeClr>
                </a:solidFill>
                <a:latin typeface="Trebuchet MS" pitchFamily="34" charset="0"/>
              </a:rPr>
              <a:t> Development Status</a:t>
            </a:r>
            <a:endParaRPr lang="pl-PL" b="1" dirty="0">
              <a:solidFill>
                <a:schemeClr val="bg1">
                  <a:lumMod val="50000"/>
                </a:schemeClr>
              </a:solidFill>
              <a:latin typeface="Trebuchet MS" pitchFamily="34" charset="0"/>
            </a:endParaRPr>
          </a:p>
        </p:txBody>
      </p:sp>
      <p:sp>
        <p:nvSpPr>
          <p:cNvPr id="27" name="pole tekstowe 26"/>
          <p:cNvSpPr txBox="1"/>
          <p:nvPr/>
        </p:nvSpPr>
        <p:spPr>
          <a:xfrm>
            <a:off x="8416059" y="6514193"/>
            <a:ext cx="441325" cy="215900"/>
          </a:xfrm>
          <a:prstGeom prst="rect">
            <a:avLst/>
          </a:prstGeom>
          <a:noFill/>
        </p:spPr>
        <p:txBody>
          <a:bodyPr>
            <a:spAutoFit/>
          </a:bodyPr>
          <a:lstStyle/>
          <a:p>
            <a:pPr>
              <a:defRPr/>
            </a:pPr>
            <a:r>
              <a:rPr lang="pl-PL" sz="800" dirty="0">
                <a:solidFill>
                  <a:schemeClr val="tx1">
                    <a:lumMod val="50000"/>
                    <a:lumOff val="50000"/>
                  </a:schemeClr>
                </a:solidFill>
              </a:rPr>
              <a:t>14</a:t>
            </a:r>
          </a:p>
        </p:txBody>
      </p:sp>
      <p:grpSp>
        <p:nvGrpSpPr>
          <p:cNvPr id="15375" name="Grupa 27"/>
          <p:cNvGrpSpPr>
            <a:grpSpLocks/>
          </p:cNvGrpSpPr>
          <p:nvPr/>
        </p:nvGrpSpPr>
        <p:grpSpPr bwMode="auto">
          <a:xfrm>
            <a:off x="-32186" y="1735235"/>
            <a:ext cx="5127625" cy="5019675"/>
            <a:chOff x="-135466" y="1880903"/>
            <a:chExt cx="5127625" cy="5019675"/>
          </a:xfrm>
        </p:grpSpPr>
        <p:pic>
          <p:nvPicPr>
            <p:cNvPr id="15376" name="Picture 9" descr="\\bjaroszewski\! PRACA\PEP\PSD-Jarosz\prezentaccja\jpg5\mapa.png"/>
            <p:cNvPicPr>
              <a:picLocks noChangeAspect="1" noChangeArrowheads="1"/>
            </p:cNvPicPr>
            <p:nvPr/>
          </p:nvPicPr>
          <p:blipFill>
            <a:blip r:embed="rId4" cstate="print"/>
            <a:srcRect/>
            <a:stretch>
              <a:fillRect/>
            </a:stretch>
          </p:blipFill>
          <p:spPr bwMode="auto">
            <a:xfrm>
              <a:off x="-135466" y="1880903"/>
              <a:ext cx="5127625" cy="5019675"/>
            </a:xfrm>
            <a:prstGeom prst="rect">
              <a:avLst/>
            </a:prstGeom>
            <a:noFill/>
            <a:ln w="9525">
              <a:noFill/>
              <a:miter lim="800000"/>
              <a:headEnd/>
              <a:tailEnd/>
            </a:ln>
          </p:spPr>
        </p:pic>
        <p:pic>
          <p:nvPicPr>
            <p:cNvPr id="15377" name="Obraz 6" descr="5.png"/>
            <p:cNvPicPr>
              <a:picLocks noChangeAspect="1"/>
            </p:cNvPicPr>
            <p:nvPr/>
          </p:nvPicPr>
          <p:blipFill>
            <a:blip r:embed="rId5" cstate="print"/>
            <a:srcRect/>
            <a:stretch>
              <a:fillRect/>
            </a:stretch>
          </p:blipFill>
          <p:spPr bwMode="auto">
            <a:xfrm>
              <a:off x="660238" y="4046468"/>
              <a:ext cx="355600" cy="395288"/>
            </a:xfrm>
            <a:prstGeom prst="rect">
              <a:avLst/>
            </a:prstGeom>
            <a:noFill/>
            <a:ln w="9525">
              <a:noFill/>
              <a:miter lim="800000"/>
              <a:headEnd/>
              <a:tailEnd/>
            </a:ln>
          </p:spPr>
        </p:pic>
        <p:pic>
          <p:nvPicPr>
            <p:cNvPr id="15378" name="Obraz 6" descr="5.png"/>
            <p:cNvPicPr>
              <a:picLocks noChangeAspect="1"/>
            </p:cNvPicPr>
            <p:nvPr/>
          </p:nvPicPr>
          <p:blipFill>
            <a:blip r:embed="rId5" cstate="print"/>
            <a:srcRect/>
            <a:stretch>
              <a:fillRect/>
            </a:stretch>
          </p:blipFill>
          <p:spPr bwMode="auto">
            <a:xfrm>
              <a:off x="2123728" y="3043436"/>
              <a:ext cx="355600" cy="395288"/>
            </a:xfrm>
            <a:prstGeom prst="rect">
              <a:avLst/>
            </a:prstGeom>
            <a:noFill/>
            <a:ln w="9525">
              <a:noFill/>
              <a:miter lim="800000"/>
              <a:headEnd/>
              <a:tailEnd/>
            </a:ln>
          </p:spPr>
        </p:pic>
        <p:pic>
          <p:nvPicPr>
            <p:cNvPr id="15379" name="Obraz 6" descr="5.png"/>
            <p:cNvPicPr>
              <a:picLocks noChangeAspect="1"/>
            </p:cNvPicPr>
            <p:nvPr/>
          </p:nvPicPr>
          <p:blipFill>
            <a:blip r:embed="rId5" cstate="print"/>
            <a:srcRect/>
            <a:stretch>
              <a:fillRect/>
            </a:stretch>
          </p:blipFill>
          <p:spPr bwMode="auto">
            <a:xfrm>
              <a:off x="838038" y="3860129"/>
              <a:ext cx="355600" cy="395288"/>
            </a:xfrm>
            <a:prstGeom prst="rect">
              <a:avLst/>
            </a:prstGeom>
            <a:noFill/>
            <a:ln w="9525">
              <a:noFill/>
              <a:miter lim="800000"/>
              <a:headEnd/>
              <a:tailEnd/>
            </a:ln>
          </p:spPr>
        </p:pic>
        <p:pic>
          <p:nvPicPr>
            <p:cNvPr id="15380" name="Obraz 6" descr="5.png"/>
            <p:cNvPicPr>
              <a:picLocks noChangeAspect="1"/>
            </p:cNvPicPr>
            <p:nvPr/>
          </p:nvPicPr>
          <p:blipFill>
            <a:blip r:embed="rId5" cstate="print"/>
            <a:srcRect/>
            <a:stretch>
              <a:fillRect/>
            </a:stretch>
          </p:blipFill>
          <p:spPr bwMode="auto">
            <a:xfrm>
              <a:off x="827584" y="4304332"/>
              <a:ext cx="355600" cy="395288"/>
            </a:xfrm>
            <a:prstGeom prst="rect">
              <a:avLst/>
            </a:prstGeom>
            <a:noFill/>
            <a:ln w="9525">
              <a:noFill/>
              <a:miter lim="800000"/>
              <a:headEnd/>
              <a:tailEnd/>
            </a:ln>
          </p:spPr>
        </p:pic>
        <p:pic>
          <p:nvPicPr>
            <p:cNvPr id="15381" name="Obraz 6" descr="5.png"/>
            <p:cNvPicPr>
              <a:picLocks noChangeAspect="1"/>
            </p:cNvPicPr>
            <p:nvPr/>
          </p:nvPicPr>
          <p:blipFill>
            <a:blip r:embed="rId5" cstate="print"/>
            <a:srcRect/>
            <a:stretch>
              <a:fillRect/>
            </a:stretch>
          </p:blipFill>
          <p:spPr bwMode="auto">
            <a:xfrm>
              <a:off x="1581593" y="4892306"/>
              <a:ext cx="355600" cy="395287"/>
            </a:xfrm>
            <a:prstGeom prst="rect">
              <a:avLst/>
            </a:prstGeom>
            <a:noFill/>
            <a:ln w="9525">
              <a:noFill/>
              <a:miter lim="800000"/>
              <a:headEnd/>
              <a:tailEnd/>
            </a:ln>
          </p:spPr>
        </p:pic>
        <p:pic>
          <p:nvPicPr>
            <p:cNvPr id="15382" name="Obraz 6" descr="5.png"/>
            <p:cNvPicPr>
              <a:picLocks noChangeAspect="1"/>
            </p:cNvPicPr>
            <p:nvPr/>
          </p:nvPicPr>
          <p:blipFill>
            <a:blip r:embed="rId5" cstate="print"/>
            <a:srcRect/>
            <a:stretch>
              <a:fillRect/>
            </a:stretch>
          </p:blipFill>
          <p:spPr bwMode="auto">
            <a:xfrm>
              <a:off x="2555776" y="2971428"/>
              <a:ext cx="355600" cy="395287"/>
            </a:xfrm>
            <a:prstGeom prst="rect">
              <a:avLst/>
            </a:prstGeom>
            <a:noFill/>
            <a:ln w="9525">
              <a:noFill/>
              <a:miter lim="800000"/>
              <a:headEnd/>
              <a:tailEnd/>
            </a:ln>
          </p:spPr>
        </p:pic>
        <p:sp>
          <p:nvSpPr>
            <p:cNvPr id="38" name="pole tekstowe 18"/>
            <p:cNvSpPr txBox="1">
              <a:spLocks noChangeArrowheads="1"/>
            </p:cNvSpPr>
            <p:nvPr/>
          </p:nvSpPr>
          <p:spPr bwMode="auto">
            <a:xfrm>
              <a:off x="1083643" y="2798517"/>
              <a:ext cx="1105816" cy="461665"/>
            </a:xfrm>
            <a:prstGeom prst="rect">
              <a:avLst/>
            </a:prstGeom>
            <a:ln>
              <a:solidFill>
                <a:srgbClr val="F4E30C"/>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F – 42 MW</a:t>
              </a:r>
            </a:p>
            <a:p>
              <a:pPr>
                <a:defRPr/>
              </a:pPr>
              <a:r>
                <a:rPr lang="pl-PL" sz="1200" dirty="0" smtClean="0"/>
                <a:t>LMP,ED,GCT</a:t>
              </a:r>
              <a:endParaRPr lang="pl-PL" sz="1200" dirty="0"/>
            </a:p>
          </p:txBody>
        </p:sp>
        <p:sp>
          <p:nvSpPr>
            <p:cNvPr id="39" name="pole tekstowe 20"/>
            <p:cNvSpPr txBox="1">
              <a:spLocks noChangeArrowheads="1"/>
            </p:cNvSpPr>
            <p:nvPr/>
          </p:nvSpPr>
          <p:spPr bwMode="auto">
            <a:xfrm>
              <a:off x="2761753" y="2618532"/>
              <a:ext cx="1149097" cy="461665"/>
            </a:xfrm>
            <a:prstGeom prst="rect">
              <a:avLst/>
            </a:prstGeom>
            <a:ln>
              <a:solidFill>
                <a:srgbClr val="F4E30C"/>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E- </a:t>
              </a:r>
              <a:r>
                <a:rPr lang="pl-PL" sz="1200" dirty="0" smtClean="0"/>
                <a:t>38 MW</a:t>
              </a:r>
            </a:p>
            <a:p>
              <a:pPr>
                <a:defRPr/>
              </a:pPr>
              <a:r>
                <a:rPr lang="pl-PL" sz="1200" dirty="0" smtClean="0"/>
                <a:t>LMP, ED,GCT</a:t>
              </a:r>
              <a:endParaRPr lang="pl-PL" sz="1200" dirty="0"/>
            </a:p>
          </p:txBody>
        </p:sp>
        <p:sp>
          <p:nvSpPr>
            <p:cNvPr id="40" name="pole tekstowe 21"/>
            <p:cNvSpPr txBox="1">
              <a:spLocks noChangeArrowheads="1"/>
            </p:cNvSpPr>
            <p:nvPr/>
          </p:nvSpPr>
          <p:spPr bwMode="auto">
            <a:xfrm>
              <a:off x="1818255" y="5112256"/>
              <a:ext cx="1208408" cy="461665"/>
            </a:xfrm>
            <a:prstGeom prst="rect">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D – </a:t>
              </a:r>
              <a:r>
                <a:rPr lang="pl-PL" sz="1200" dirty="0" smtClean="0"/>
                <a:t>105 </a:t>
              </a:r>
              <a:r>
                <a:rPr lang="pl-PL" sz="1200" dirty="0"/>
                <a:t>MW</a:t>
              </a:r>
            </a:p>
            <a:p>
              <a:pPr>
                <a:defRPr/>
              </a:pPr>
              <a:r>
                <a:rPr lang="pl-PL" sz="1200" dirty="0" smtClean="0"/>
                <a:t>LMP, ED*,GCT</a:t>
              </a:r>
              <a:endParaRPr lang="pl-PL" sz="1200" dirty="0"/>
            </a:p>
          </p:txBody>
        </p:sp>
        <p:sp>
          <p:nvSpPr>
            <p:cNvPr id="41" name="pole tekstowe 40"/>
            <p:cNvSpPr txBox="1"/>
            <p:nvPr/>
          </p:nvSpPr>
          <p:spPr>
            <a:xfrm>
              <a:off x="1130097" y="4430641"/>
              <a:ext cx="1330814" cy="461665"/>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pl-PL" sz="1200" dirty="0"/>
                <a:t>C – 28 </a:t>
              </a:r>
              <a:r>
                <a:rPr lang="pl-PL" sz="1200" dirty="0" smtClean="0"/>
                <a:t>MW</a:t>
              </a:r>
            </a:p>
            <a:p>
              <a:pPr>
                <a:defRPr/>
              </a:pPr>
              <a:r>
                <a:rPr lang="pl-PL" sz="1200" dirty="0" smtClean="0"/>
                <a:t>LMP*, ED*, GCT</a:t>
              </a:r>
              <a:endParaRPr lang="pl-PL" sz="1200" dirty="0"/>
            </a:p>
          </p:txBody>
        </p:sp>
        <p:pic>
          <p:nvPicPr>
            <p:cNvPr id="15389" name="Obraz 6" descr="5.png"/>
            <p:cNvPicPr>
              <a:picLocks noChangeAspect="1"/>
            </p:cNvPicPr>
            <p:nvPr/>
          </p:nvPicPr>
          <p:blipFill>
            <a:blip r:embed="rId5" cstate="print"/>
            <a:srcRect/>
            <a:stretch>
              <a:fillRect/>
            </a:stretch>
          </p:blipFill>
          <p:spPr bwMode="auto">
            <a:xfrm>
              <a:off x="2411760" y="2420888"/>
              <a:ext cx="355600" cy="395288"/>
            </a:xfrm>
            <a:prstGeom prst="rect">
              <a:avLst/>
            </a:prstGeom>
            <a:noFill/>
            <a:ln w="9525">
              <a:noFill/>
              <a:miter lim="800000"/>
              <a:headEnd/>
              <a:tailEnd/>
            </a:ln>
          </p:spPr>
        </p:pic>
        <p:sp>
          <p:nvSpPr>
            <p:cNvPr id="43" name="pole tekstowe 18"/>
            <p:cNvSpPr txBox="1">
              <a:spLocks noChangeArrowheads="1"/>
            </p:cNvSpPr>
            <p:nvPr/>
          </p:nvSpPr>
          <p:spPr bwMode="auto">
            <a:xfrm>
              <a:off x="1835696" y="1934989"/>
              <a:ext cx="963612" cy="460375"/>
            </a:xfrm>
            <a:prstGeom prst="rect">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G – 50 MW</a:t>
              </a:r>
            </a:p>
            <a:p>
              <a:pPr>
                <a:defRPr/>
              </a:pPr>
              <a:r>
                <a:rPr lang="pl-PL" sz="1200" dirty="0" smtClean="0"/>
                <a:t>LMP</a:t>
              </a:r>
              <a:endParaRPr lang="pl-PL" sz="1200" dirty="0"/>
            </a:p>
          </p:txBody>
        </p:sp>
      </p:grpSp>
      <p:grpSp>
        <p:nvGrpSpPr>
          <p:cNvPr id="6" name="Grupa 5"/>
          <p:cNvGrpSpPr/>
          <p:nvPr/>
        </p:nvGrpSpPr>
        <p:grpSpPr>
          <a:xfrm>
            <a:off x="5364088" y="2017117"/>
            <a:ext cx="3194250" cy="605037"/>
            <a:chOff x="5436171" y="2085556"/>
            <a:chExt cx="3185295" cy="536597"/>
          </a:xfrm>
        </p:grpSpPr>
        <p:pic>
          <p:nvPicPr>
            <p:cNvPr id="33" name="Obraz 11" descr="pomarancz_1.png"/>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bwMode="auto">
            <a:xfrm>
              <a:off x="5482866" y="2085556"/>
              <a:ext cx="3138600" cy="536597"/>
            </a:xfrm>
            <a:prstGeom prst="rect">
              <a:avLst/>
            </a:prstGeom>
            <a:noFill/>
            <a:ln w="9525">
              <a:noFill/>
              <a:miter lim="800000"/>
              <a:headEnd/>
              <a:tailEnd/>
            </a:ln>
          </p:spPr>
        </p:pic>
        <p:sp>
          <p:nvSpPr>
            <p:cNvPr id="20501" name="pole tekstowe 24"/>
            <p:cNvSpPr txBox="1">
              <a:spLocks noChangeArrowheads="1"/>
            </p:cNvSpPr>
            <p:nvPr/>
          </p:nvSpPr>
          <p:spPr bwMode="auto">
            <a:xfrm>
              <a:off x="5436171" y="2204355"/>
              <a:ext cx="3096269" cy="232018"/>
            </a:xfrm>
            <a:prstGeom prst="rect">
              <a:avLst/>
            </a:prstGeom>
            <a:noFill/>
            <a:ln w="9525">
              <a:noFill/>
              <a:miter lim="800000"/>
              <a:headEnd/>
              <a:tailEnd/>
            </a:ln>
          </p:spPr>
          <p:txBody>
            <a:bodyPr wrap="square">
              <a:spAutoFit/>
            </a:bodyPr>
            <a:lstStyle/>
            <a:p>
              <a:pPr algn="ctr">
                <a:defRPr/>
              </a:pPr>
              <a:endParaRPr lang="pl-PL" sz="1100" dirty="0">
                <a:latin typeface="+mn-lt"/>
              </a:endParaRPr>
            </a:p>
          </p:txBody>
        </p:sp>
      </p:grpSp>
      <p:grpSp>
        <p:nvGrpSpPr>
          <p:cNvPr id="5" name="Grupa 4"/>
          <p:cNvGrpSpPr/>
          <p:nvPr/>
        </p:nvGrpSpPr>
        <p:grpSpPr>
          <a:xfrm>
            <a:off x="5436096" y="2708920"/>
            <a:ext cx="3113363" cy="581745"/>
            <a:chOff x="5508103" y="2852986"/>
            <a:chExt cx="3113363" cy="504007"/>
          </a:xfrm>
        </p:grpSpPr>
        <p:pic>
          <p:nvPicPr>
            <p:cNvPr id="35" name="Obraz 11" descr="pomarancz_1.png"/>
            <p:cNvPicPr>
              <a:picLocks noChangeAspect="1"/>
            </p:cNvPicPr>
            <p:nvPr/>
          </p:nvPicPr>
          <p:blipFill>
            <a:blip r:embed="rId8" cstate="print">
              <a:extLst>
                <a:ext uri="{BEBA8EAE-BF5A-486C-A8C5-ECC9F3942E4B}">
                  <a14:imgProps xmlns:a14="http://schemas.microsoft.com/office/drawing/2010/main">
                    <a14:imgLayer r:embed="rId7">
                      <a14:imgEffect>
                        <a14:colorTemperature colorTemp="11200"/>
                      </a14:imgEffect>
                      <a14:imgEffect>
                        <a14:saturation sat="400000"/>
                      </a14:imgEffect>
                      <a14:imgEffect>
                        <a14:brightnessContrast bright="40000" contrast="-40000"/>
                      </a14:imgEffect>
                    </a14:imgLayer>
                  </a14:imgProps>
                </a:ext>
              </a:extLst>
            </a:blip>
            <a:srcRect/>
            <a:stretch>
              <a:fillRect/>
            </a:stretch>
          </p:blipFill>
          <p:spPr bwMode="auto">
            <a:xfrm>
              <a:off x="5508103" y="2852986"/>
              <a:ext cx="3113363" cy="504007"/>
            </a:xfrm>
            <a:prstGeom prst="rect">
              <a:avLst/>
            </a:prstGeom>
            <a:noFill/>
            <a:ln w="9525">
              <a:noFill/>
              <a:miter lim="800000"/>
              <a:headEnd/>
              <a:tailEnd/>
            </a:ln>
          </p:spPr>
        </p:pic>
        <p:sp>
          <p:nvSpPr>
            <p:cNvPr id="20503" name="pole tekstowe 28"/>
            <p:cNvSpPr txBox="1">
              <a:spLocks noChangeArrowheads="1"/>
            </p:cNvSpPr>
            <p:nvPr/>
          </p:nvSpPr>
          <p:spPr bwMode="auto">
            <a:xfrm>
              <a:off x="5511427" y="2951416"/>
              <a:ext cx="3021013" cy="226651"/>
            </a:xfrm>
            <a:prstGeom prst="rect">
              <a:avLst/>
            </a:prstGeom>
            <a:noFill/>
            <a:ln w="9525">
              <a:noFill/>
              <a:miter lim="800000"/>
              <a:headEnd/>
              <a:tailEnd/>
            </a:ln>
          </p:spPr>
          <p:txBody>
            <a:bodyPr>
              <a:spAutoFit/>
            </a:bodyPr>
            <a:lstStyle/>
            <a:p>
              <a:pPr algn="ctr">
                <a:defRPr/>
              </a:pPr>
              <a:r>
                <a:rPr lang="pl-PL" sz="1100" dirty="0" err="1" smtClean="0">
                  <a:latin typeface="+mn-lt"/>
                </a:rPr>
                <a:t>Projects</a:t>
              </a:r>
              <a:r>
                <a:rPr lang="pl-PL" sz="1100" dirty="0" smtClean="0">
                  <a:latin typeface="+mn-lt"/>
                </a:rPr>
                <a:t> for </a:t>
              </a:r>
              <a:r>
                <a:rPr lang="pl-PL" sz="1100" dirty="0" err="1" smtClean="0">
                  <a:latin typeface="+mn-lt"/>
                </a:rPr>
                <a:t>construction</a:t>
              </a:r>
              <a:endParaRPr lang="pl-PL" sz="1100" dirty="0">
                <a:latin typeface="+mn-lt"/>
              </a:endParaRPr>
            </a:p>
          </p:txBody>
        </p:sp>
      </p:grpSp>
      <p:grpSp>
        <p:nvGrpSpPr>
          <p:cNvPr id="4" name="Grupa 3"/>
          <p:cNvGrpSpPr/>
          <p:nvPr/>
        </p:nvGrpSpPr>
        <p:grpSpPr>
          <a:xfrm>
            <a:off x="5444977" y="3323977"/>
            <a:ext cx="3113361" cy="594270"/>
            <a:chOff x="5508104" y="3687415"/>
            <a:chExt cx="3113361" cy="468858"/>
          </a:xfrm>
        </p:grpSpPr>
        <p:pic>
          <p:nvPicPr>
            <p:cNvPr id="30" name="Obraz 11" descr="pomarancz_1.png"/>
            <p:cNvPicPr>
              <a:picLocks noChangeAspect="1"/>
            </p:cNvPicPr>
            <p:nvPr/>
          </p:nvPicPr>
          <p:blipFill>
            <a:blip r:embed="rId9" cstate="print">
              <a:extLst>
                <a:ext uri="{BEBA8EAE-BF5A-486C-A8C5-ECC9F3942E4B}">
                  <a14:imgProps xmlns:a14="http://schemas.microsoft.com/office/drawing/2010/main">
                    <a14:imgLayer r:embed="rId7">
                      <a14:imgEffect>
                        <a14:sharpenSoften amount="76000"/>
                      </a14:imgEffect>
                      <a14:imgEffect>
                        <a14:colorTemperature colorTemp="7750"/>
                      </a14:imgEffect>
                      <a14:imgEffect>
                        <a14:saturation sat="175000"/>
                      </a14:imgEffect>
                      <a14:imgEffect>
                        <a14:brightnessContrast bright="40000" contrast="40000"/>
                      </a14:imgEffect>
                    </a14:imgLayer>
                  </a14:imgProps>
                </a:ext>
              </a:extLst>
            </a:blip>
            <a:srcRect/>
            <a:stretch>
              <a:fillRect/>
            </a:stretch>
          </p:blipFill>
          <p:spPr bwMode="auto">
            <a:xfrm>
              <a:off x="5508104" y="3687415"/>
              <a:ext cx="3113361" cy="468858"/>
            </a:xfrm>
            <a:prstGeom prst="rect">
              <a:avLst/>
            </a:prstGeom>
            <a:noFill/>
            <a:ln w="9525">
              <a:noFill/>
              <a:miter lim="800000"/>
              <a:headEnd/>
              <a:tailEnd/>
            </a:ln>
          </p:spPr>
        </p:pic>
        <p:sp>
          <p:nvSpPr>
            <p:cNvPr id="32" name="pole tekstowe 28"/>
            <p:cNvSpPr txBox="1">
              <a:spLocks noChangeArrowheads="1"/>
            </p:cNvSpPr>
            <p:nvPr/>
          </p:nvSpPr>
          <p:spPr bwMode="auto">
            <a:xfrm>
              <a:off x="5574554" y="3800971"/>
              <a:ext cx="3021013" cy="206401"/>
            </a:xfrm>
            <a:prstGeom prst="rect">
              <a:avLst/>
            </a:prstGeom>
            <a:noFill/>
            <a:ln w="9525">
              <a:noFill/>
              <a:miter lim="800000"/>
              <a:headEnd/>
              <a:tailEnd/>
            </a:ln>
          </p:spPr>
          <p:txBody>
            <a:bodyPr>
              <a:spAutoFit/>
            </a:bodyPr>
            <a:lstStyle/>
            <a:p>
              <a:pPr algn="ctr">
                <a:defRPr/>
              </a:pPr>
              <a:r>
                <a:rPr lang="pl-PL" sz="1100" dirty="0" smtClean="0">
                  <a:latin typeface="+mn-lt"/>
                </a:rPr>
                <a:t>Project </a:t>
              </a:r>
              <a:r>
                <a:rPr lang="pl-PL" sz="1100" dirty="0" err="1" smtClean="0">
                  <a:latin typeface="+mn-lt"/>
                </a:rPr>
                <a:t>anticipated</a:t>
              </a:r>
              <a:r>
                <a:rPr lang="pl-PL" sz="1100" dirty="0" smtClean="0">
                  <a:latin typeface="+mn-lt"/>
                </a:rPr>
                <a:t> for sale in 2012</a:t>
              </a:r>
              <a:endParaRPr lang="pl-PL" sz="1100" dirty="0">
                <a:latin typeface="+mn-lt"/>
              </a:endParaRPr>
            </a:p>
          </p:txBody>
        </p:sp>
      </p:grpSp>
      <p:pic>
        <p:nvPicPr>
          <p:cNvPr id="34" name="Obraz 6" descr="5.png"/>
          <p:cNvPicPr>
            <a:picLocks noChangeAspect="1"/>
          </p:cNvPicPr>
          <p:nvPr/>
        </p:nvPicPr>
        <p:blipFill>
          <a:blip r:embed="rId5" cstate="print"/>
          <a:srcRect/>
          <a:stretch>
            <a:fillRect/>
          </a:stretch>
        </p:blipFill>
        <p:spPr bwMode="auto">
          <a:xfrm>
            <a:off x="2771800" y="3356992"/>
            <a:ext cx="355600" cy="395288"/>
          </a:xfrm>
          <a:prstGeom prst="rect">
            <a:avLst/>
          </a:prstGeom>
          <a:noFill/>
          <a:ln w="9525">
            <a:noFill/>
            <a:miter lim="800000"/>
            <a:headEnd/>
            <a:tailEnd/>
          </a:ln>
        </p:spPr>
      </p:pic>
      <p:sp>
        <p:nvSpPr>
          <p:cNvPr id="37" name="pole tekstowe 18"/>
          <p:cNvSpPr txBox="1">
            <a:spLocks noChangeArrowheads="1"/>
          </p:cNvSpPr>
          <p:nvPr/>
        </p:nvSpPr>
        <p:spPr bwMode="auto">
          <a:xfrm>
            <a:off x="3019488" y="3605949"/>
            <a:ext cx="1039067" cy="461665"/>
          </a:xfrm>
          <a:prstGeom prst="rect">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H</a:t>
            </a:r>
            <a:r>
              <a:rPr lang="pl-PL" sz="1200" dirty="0" smtClean="0"/>
              <a:t> </a:t>
            </a:r>
            <a:r>
              <a:rPr lang="pl-PL" sz="1200" dirty="0"/>
              <a:t>– </a:t>
            </a:r>
            <a:r>
              <a:rPr lang="pl-PL" sz="1200" dirty="0" smtClean="0"/>
              <a:t>124 MW</a:t>
            </a:r>
          </a:p>
          <a:p>
            <a:pPr>
              <a:defRPr/>
            </a:pPr>
            <a:r>
              <a:rPr lang="pl-PL" sz="1200" dirty="0" smtClean="0"/>
              <a:t>LMP, ED</a:t>
            </a:r>
            <a:endParaRPr lang="pl-PL" sz="1200" dirty="0"/>
          </a:p>
        </p:txBody>
      </p:sp>
      <p:pic>
        <p:nvPicPr>
          <p:cNvPr id="42" name="Obraz 6" descr="5.png"/>
          <p:cNvPicPr>
            <a:picLocks noChangeAspect="1"/>
          </p:cNvPicPr>
          <p:nvPr/>
        </p:nvPicPr>
        <p:blipFill>
          <a:blip r:embed="rId5" cstate="print"/>
          <a:srcRect/>
          <a:stretch>
            <a:fillRect/>
          </a:stretch>
        </p:blipFill>
        <p:spPr bwMode="auto">
          <a:xfrm>
            <a:off x="3784352" y="2708920"/>
            <a:ext cx="355600" cy="395288"/>
          </a:xfrm>
          <a:prstGeom prst="rect">
            <a:avLst/>
          </a:prstGeom>
          <a:noFill/>
          <a:ln w="9525">
            <a:noFill/>
            <a:miter lim="800000"/>
            <a:headEnd/>
            <a:tailEnd/>
          </a:ln>
        </p:spPr>
      </p:pic>
      <p:sp>
        <p:nvSpPr>
          <p:cNvPr id="44" name="pole tekstowe 18"/>
          <p:cNvSpPr txBox="1">
            <a:spLocks noChangeArrowheads="1"/>
          </p:cNvSpPr>
          <p:nvPr/>
        </p:nvSpPr>
        <p:spPr bwMode="auto">
          <a:xfrm>
            <a:off x="4076858" y="2862312"/>
            <a:ext cx="1192378" cy="461665"/>
          </a:xfrm>
          <a:prstGeom prst="rect">
            <a:avLst/>
          </a:prstGeom>
          <a:ln>
            <a:solidFill>
              <a:srgbClr val="F4E30C"/>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A</a:t>
            </a:r>
            <a:r>
              <a:rPr lang="pl-PL" sz="1200" dirty="0" smtClean="0"/>
              <a:t>– 26 </a:t>
            </a:r>
            <a:r>
              <a:rPr lang="pl-PL" sz="1200" dirty="0"/>
              <a:t>MW</a:t>
            </a:r>
          </a:p>
          <a:p>
            <a:pPr>
              <a:defRPr/>
            </a:pPr>
            <a:r>
              <a:rPr lang="pl-PL" sz="1200" dirty="0" smtClean="0"/>
              <a:t>LMP, ED, GCT</a:t>
            </a:r>
            <a:endParaRPr lang="pl-PL" sz="1200" dirty="0"/>
          </a:p>
        </p:txBody>
      </p:sp>
      <p:sp>
        <p:nvSpPr>
          <p:cNvPr id="2" name="Prostokąt 1"/>
          <p:cNvSpPr/>
          <p:nvPr/>
        </p:nvSpPr>
        <p:spPr>
          <a:xfrm>
            <a:off x="5364088" y="2058025"/>
            <a:ext cx="3168352" cy="430887"/>
          </a:xfrm>
          <a:prstGeom prst="rect">
            <a:avLst/>
          </a:prstGeom>
        </p:spPr>
        <p:txBody>
          <a:bodyPr wrap="square">
            <a:spAutoFit/>
          </a:bodyPr>
          <a:lstStyle/>
          <a:p>
            <a:pPr algn="ctr">
              <a:defRPr/>
            </a:pPr>
            <a:r>
              <a:rPr lang="en-US" sz="1100" dirty="0">
                <a:latin typeface="+mn-lt"/>
                <a:cs typeface="Arial" pitchFamily="34" charset="0"/>
              </a:rPr>
              <a:t>Wind farm projects at advanced stages of development</a:t>
            </a:r>
          </a:p>
        </p:txBody>
      </p:sp>
      <p:sp>
        <p:nvSpPr>
          <p:cNvPr id="45" name="pole tekstowe 18"/>
          <p:cNvSpPr txBox="1">
            <a:spLocks noChangeArrowheads="1"/>
          </p:cNvSpPr>
          <p:nvPr/>
        </p:nvSpPr>
        <p:spPr bwMode="auto">
          <a:xfrm>
            <a:off x="1324697" y="3747229"/>
            <a:ext cx="902811" cy="461665"/>
          </a:xfrm>
          <a:prstGeom prst="rect">
            <a:avLst/>
          </a:prstGeom>
          <a:ln>
            <a:solidFill>
              <a:srgbClr val="F4E30C"/>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smtClean="0"/>
              <a:t>B– 24 </a:t>
            </a:r>
            <a:r>
              <a:rPr lang="pl-PL" sz="1200" dirty="0"/>
              <a:t>MW</a:t>
            </a:r>
          </a:p>
          <a:p>
            <a:pPr>
              <a:defRPr/>
            </a:pPr>
            <a:r>
              <a:rPr lang="pl-PL" sz="1200" dirty="0" smtClean="0"/>
              <a:t>LMP, ED</a:t>
            </a:r>
            <a:endParaRPr lang="pl-PL" sz="1200" dirty="0"/>
          </a:p>
        </p:txBody>
      </p:sp>
      <p:sp>
        <p:nvSpPr>
          <p:cNvPr id="46" name="pole tekstowe 18"/>
          <p:cNvSpPr txBox="1">
            <a:spLocks noChangeArrowheads="1"/>
          </p:cNvSpPr>
          <p:nvPr/>
        </p:nvSpPr>
        <p:spPr bwMode="auto">
          <a:xfrm>
            <a:off x="509113" y="3218814"/>
            <a:ext cx="843501" cy="461665"/>
          </a:xfrm>
          <a:prstGeom prst="rect">
            <a:avLst/>
          </a:prstGeom>
          <a:ln>
            <a:solidFill>
              <a:srgbClr val="F26C08"/>
            </a:solid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pl-PL" sz="1200" dirty="0"/>
              <a:t>I</a:t>
            </a:r>
            <a:r>
              <a:rPr lang="pl-PL" sz="1200" dirty="0" smtClean="0"/>
              <a:t>– 30 </a:t>
            </a:r>
            <a:r>
              <a:rPr lang="pl-PL" sz="1200" dirty="0"/>
              <a:t>MW</a:t>
            </a:r>
          </a:p>
          <a:p>
            <a:pPr>
              <a:defRPr/>
            </a:pPr>
            <a:r>
              <a:rPr lang="pl-PL" sz="1200" dirty="0" smtClean="0"/>
              <a:t>LMP</a:t>
            </a:r>
            <a:endParaRPr lang="pl-PL" sz="1200" dirty="0"/>
          </a:p>
        </p:txBody>
      </p:sp>
    </p:spTree>
    <p:extLst>
      <p:ext uri="{BB962C8B-B14F-4D97-AF65-F5344CB8AC3E}">
        <p14:creationId xmlns:p14="http://schemas.microsoft.com/office/powerpoint/2010/main" val="382237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ctrTitle"/>
          </p:nvPr>
        </p:nvSpPr>
        <p:spPr/>
        <p:txBody>
          <a:bodyPr/>
          <a:lstStyle/>
          <a:p>
            <a:endParaRPr lang="pl-PL" dirty="0" smtClean="0"/>
          </a:p>
        </p:txBody>
      </p:sp>
      <p:sp>
        <p:nvSpPr>
          <p:cNvPr id="16387" name="Podtytuł 2"/>
          <p:cNvSpPr>
            <a:spLocks noGrp="1"/>
          </p:cNvSpPr>
          <p:nvPr>
            <p:ph type="subTitle" idx="1"/>
          </p:nvPr>
        </p:nvSpPr>
        <p:spPr/>
        <p:txBody>
          <a:bodyPr/>
          <a:lstStyle/>
          <a:p>
            <a:endParaRPr lang="pl-PL" dirty="0" smtClean="0"/>
          </a:p>
        </p:txBody>
      </p:sp>
      <p:pic>
        <p:nvPicPr>
          <p:cNvPr id="16388"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19462" name="pole tekstowe 5"/>
          <p:cNvSpPr txBox="1">
            <a:spLocks noChangeArrowheads="1"/>
          </p:cNvSpPr>
          <p:nvPr/>
        </p:nvSpPr>
        <p:spPr bwMode="auto">
          <a:xfrm>
            <a:off x="3821509" y="548680"/>
            <a:ext cx="5139933" cy="369332"/>
          </a:xfrm>
          <a:prstGeom prst="rect">
            <a:avLst/>
          </a:prstGeom>
          <a:noFill/>
          <a:ln w="9525">
            <a:noFill/>
            <a:miter lim="800000"/>
            <a:headEnd/>
            <a:tailEnd/>
          </a:ln>
        </p:spPr>
        <p:txBody>
          <a:bodyPr wrap="none">
            <a:spAutoFit/>
          </a:bodyPr>
          <a:lstStyle/>
          <a:p>
            <a:r>
              <a:rPr lang="en-GB" b="1" dirty="0" smtClean="0">
                <a:solidFill>
                  <a:schemeClr val="bg1">
                    <a:lumMod val="50000"/>
                  </a:schemeClr>
                </a:solidFill>
                <a:latin typeface="Trebuchet MS" pitchFamily="34" charset="0"/>
              </a:rPr>
              <a:t>201</a:t>
            </a:r>
            <a:r>
              <a:rPr lang="pl-PL" b="1" dirty="0">
                <a:solidFill>
                  <a:schemeClr val="bg1">
                    <a:lumMod val="50000"/>
                  </a:schemeClr>
                </a:solidFill>
                <a:latin typeface="Trebuchet MS" pitchFamily="34" charset="0"/>
              </a:rPr>
              <a:t>2</a:t>
            </a:r>
            <a:r>
              <a:rPr lang="en-GB" b="1" dirty="0" smtClean="0">
                <a:solidFill>
                  <a:schemeClr val="bg1">
                    <a:lumMod val="50000"/>
                  </a:schemeClr>
                </a:solidFill>
                <a:latin typeface="Trebuchet MS" pitchFamily="34" charset="0"/>
              </a:rPr>
              <a:t> </a:t>
            </a:r>
            <a:r>
              <a:rPr lang="en-GB" b="1" dirty="0">
                <a:solidFill>
                  <a:schemeClr val="bg1">
                    <a:lumMod val="50000"/>
                  </a:schemeClr>
                </a:solidFill>
                <a:latin typeface="Trebuchet MS" pitchFamily="34" charset="0"/>
              </a:rPr>
              <a:t>Biomass Power Plants Development Plan</a:t>
            </a:r>
          </a:p>
        </p:txBody>
      </p:sp>
      <p:sp>
        <p:nvSpPr>
          <p:cNvPr id="21510" name="pole tekstowe 6"/>
          <p:cNvSpPr txBox="1">
            <a:spLocks noChangeArrowheads="1"/>
          </p:cNvSpPr>
          <p:nvPr/>
        </p:nvSpPr>
        <p:spPr bwMode="auto">
          <a:xfrm>
            <a:off x="515938" y="1772816"/>
            <a:ext cx="8316912" cy="4493538"/>
          </a:xfrm>
          <a:prstGeom prst="rect">
            <a:avLst/>
          </a:prstGeom>
          <a:noFill/>
          <a:ln w="9525">
            <a:noFill/>
            <a:miter lim="800000"/>
            <a:headEnd/>
            <a:tailEnd/>
          </a:ln>
        </p:spPr>
        <p:txBody>
          <a:bodyPr>
            <a:spAutoFit/>
          </a:bodyPr>
          <a:lstStyle/>
          <a:p>
            <a:pPr>
              <a:lnSpc>
                <a:spcPct val="150000"/>
              </a:lnSpc>
              <a:defRPr/>
            </a:pPr>
            <a:r>
              <a:rPr lang="pl-PL" sz="1600" b="1" dirty="0" err="1">
                <a:solidFill>
                  <a:srgbClr val="FF9900"/>
                </a:solidFill>
              </a:rPr>
              <a:t>Biomass</a:t>
            </a:r>
            <a:r>
              <a:rPr lang="pl-PL" sz="1600" b="1" dirty="0">
                <a:solidFill>
                  <a:srgbClr val="FF9900"/>
                </a:solidFill>
              </a:rPr>
              <a:t> Power </a:t>
            </a:r>
            <a:r>
              <a:rPr lang="pl-PL" sz="1600" b="1" dirty="0" err="1">
                <a:solidFill>
                  <a:srgbClr val="FF9900"/>
                </a:solidFill>
              </a:rPr>
              <a:t>Plants</a:t>
            </a:r>
            <a:r>
              <a:rPr lang="pl-PL" sz="1600" b="1" dirty="0">
                <a:solidFill>
                  <a:schemeClr val="accent1"/>
                </a:solidFill>
                <a:latin typeface="+mn-lt"/>
              </a:rPr>
              <a:t/>
            </a:r>
            <a:br>
              <a:rPr lang="pl-PL" sz="1600" b="1" dirty="0">
                <a:solidFill>
                  <a:schemeClr val="accent1"/>
                </a:solidFill>
                <a:latin typeface="+mn-lt"/>
              </a:rPr>
            </a:br>
            <a:endParaRPr lang="pl-PL" sz="1600" b="1" dirty="0">
              <a:latin typeface="+mn-lt"/>
            </a:endParaRPr>
          </a:p>
          <a:p>
            <a:pPr marL="261938" lvl="1" indent="-261938">
              <a:lnSpc>
                <a:spcPct val="150000"/>
              </a:lnSpc>
              <a:buClr>
                <a:schemeClr val="accent1"/>
              </a:buClr>
              <a:buFont typeface="Arial" pitchFamily="34" charset="0"/>
              <a:buChar char="■"/>
              <a:defRPr/>
            </a:pPr>
            <a:r>
              <a:rPr lang="en-US" sz="1400" b="1" dirty="0"/>
              <a:t>Biomass Power Plant </a:t>
            </a:r>
            <a:r>
              <a:rPr lang="en-US" sz="1400" b="1" dirty="0" smtClean="0"/>
              <a:t>South</a:t>
            </a:r>
            <a:r>
              <a:rPr lang="pl-PL" sz="1400" b="1" dirty="0">
                <a:latin typeface="+mn-lt"/>
              </a:rPr>
              <a:t>:</a:t>
            </a:r>
            <a:r>
              <a:rPr lang="pl-PL" sz="1400" b="1" dirty="0" smtClean="0">
                <a:latin typeface="+mn-lt"/>
              </a:rPr>
              <a:t> </a:t>
            </a:r>
            <a:r>
              <a:rPr lang="en-US" sz="1400" dirty="0"/>
              <a:t>power plant with a capacity of 30 MW connected to the </a:t>
            </a:r>
            <a:r>
              <a:rPr lang="en-US" sz="1400" dirty="0" err="1"/>
              <a:t>the</a:t>
            </a:r>
            <a:r>
              <a:rPr lang="en-US" sz="1400" dirty="0"/>
              <a:t> electricity grid</a:t>
            </a:r>
            <a:endParaRPr lang="pl-PL" sz="1400" dirty="0">
              <a:solidFill>
                <a:srgbClr val="FF0000"/>
              </a:solidFill>
            </a:endParaRPr>
          </a:p>
          <a:p>
            <a:pPr marL="679450" lvl="1" indent="-222250" algn="just">
              <a:lnSpc>
                <a:spcPct val="150000"/>
              </a:lnSpc>
              <a:buClr>
                <a:schemeClr val="accent1"/>
              </a:buClr>
              <a:buFont typeface="Arial" charset="0"/>
              <a:buChar char="►"/>
            </a:pPr>
            <a:r>
              <a:rPr lang="pl-PL" sz="1400" dirty="0" err="1"/>
              <a:t>Location</a:t>
            </a:r>
            <a:r>
              <a:rPr lang="pl-PL" sz="1400" dirty="0"/>
              <a:t> of the plant </a:t>
            </a:r>
            <a:r>
              <a:rPr lang="pl-PL" sz="1400" dirty="0" err="1" smtClean="0"/>
              <a:t>selected</a:t>
            </a:r>
            <a:r>
              <a:rPr lang="pl-PL" sz="1400" dirty="0" smtClean="0"/>
              <a:t>; </a:t>
            </a:r>
            <a:r>
              <a:rPr lang="pl-PL" sz="1400" dirty="0"/>
              <a:t>in </a:t>
            </a:r>
            <a:r>
              <a:rPr lang="pl-PL" sz="1400" dirty="0" err="1"/>
              <a:t>Mid</a:t>
            </a:r>
            <a:r>
              <a:rPr lang="pl-PL" sz="1400" dirty="0"/>
              <a:t> August 2011 the </a:t>
            </a:r>
            <a:r>
              <a:rPr lang="pl-PL" sz="1400" dirty="0">
                <a:latin typeface="Arial" pitchFamily="34" charset="0"/>
                <a:cs typeface="Arial" pitchFamily="34" charset="0"/>
              </a:rPr>
              <a:t>tender </a:t>
            </a:r>
            <a:r>
              <a:rPr lang="pl-PL" sz="1400" dirty="0" err="1">
                <a:latin typeface="Arial" pitchFamily="34" charset="0"/>
                <a:cs typeface="Arial" pitchFamily="34" charset="0"/>
              </a:rPr>
              <a:t>process</a:t>
            </a:r>
            <a:r>
              <a:rPr lang="pl-PL" sz="1400" dirty="0">
                <a:latin typeface="Arial" pitchFamily="34" charset="0"/>
                <a:cs typeface="Arial" pitchFamily="34" charset="0"/>
              </a:rPr>
              <a:t> for land </a:t>
            </a:r>
            <a:r>
              <a:rPr lang="pl-PL" sz="1400" dirty="0" err="1" smtClean="0">
                <a:latin typeface="Arial" pitchFamily="34" charset="0"/>
                <a:cs typeface="Arial" pitchFamily="34" charset="0"/>
              </a:rPr>
              <a:t>purchase</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commenced</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Environmental</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Decision</a:t>
            </a:r>
            <a:r>
              <a:rPr lang="pl-PL" sz="1400" dirty="0" smtClean="0">
                <a:latin typeface="Arial" pitchFamily="34" charset="0"/>
                <a:cs typeface="Arial" pitchFamily="34" charset="0"/>
              </a:rPr>
              <a:t> and </a:t>
            </a:r>
            <a:r>
              <a:rPr lang="pl-PL" sz="1400" dirty="0" err="1" smtClean="0">
                <a:latin typeface="Arial" pitchFamily="34" charset="0"/>
                <a:cs typeface="Arial" pitchFamily="34" charset="0"/>
              </a:rPr>
              <a:t>Grid</a:t>
            </a:r>
            <a:r>
              <a:rPr lang="pl-PL" sz="1400" dirty="0" smtClean="0">
                <a:latin typeface="Arial" pitchFamily="34" charset="0"/>
                <a:cs typeface="Arial" pitchFamily="34" charset="0"/>
              </a:rPr>
              <a:t> Connection </a:t>
            </a:r>
            <a:r>
              <a:rPr lang="pl-PL" sz="1400" dirty="0" err="1">
                <a:latin typeface="Arial" pitchFamily="34" charset="0"/>
                <a:cs typeface="Arial" pitchFamily="34" charset="0"/>
              </a:rPr>
              <a:t>T</a:t>
            </a:r>
            <a:r>
              <a:rPr lang="pl-PL" sz="1400" dirty="0" err="1" smtClean="0">
                <a:latin typeface="Arial" pitchFamily="34" charset="0"/>
                <a:cs typeface="Arial" pitchFamily="34" charset="0"/>
              </a:rPr>
              <a:t>erms</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have</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been</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acquired</a:t>
            </a:r>
            <a:r>
              <a:rPr lang="pl-PL" sz="1400" dirty="0" smtClean="0">
                <a:latin typeface="Arial" pitchFamily="34" charset="0"/>
                <a:cs typeface="Arial" pitchFamily="34" charset="0"/>
              </a:rPr>
              <a:t>; </a:t>
            </a:r>
            <a:r>
              <a:rPr lang="pl-PL" sz="1400" dirty="0" err="1">
                <a:latin typeface="Arial" pitchFamily="34" charset="0"/>
                <a:cs typeface="Arial" pitchFamily="34" charset="0"/>
              </a:rPr>
              <a:t>N</a:t>
            </a:r>
            <a:r>
              <a:rPr lang="pl-PL" sz="1400" dirty="0" err="1" smtClean="0">
                <a:latin typeface="Arial" pitchFamily="34" charset="0"/>
                <a:cs typeface="Arial" pitchFamily="34" charset="0"/>
              </a:rPr>
              <a:t>egotations</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concerning</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Grid</a:t>
            </a:r>
            <a:r>
              <a:rPr lang="pl-PL" sz="1400" dirty="0" smtClean="0">
                <a:latin typeface="Arial" pitchFamily="34" charset="0"/>
                <a:cs typeface="Arial" pitchFamily="34" charset="0"/>
              </a:rPr>
              <a:t> Connection </a:t>
            </a:r>
            <a:r>
              <a:rPr lang="pl-PL" sz="1400" dirty="0" err="1" smtClean="0">
                <a:latin typeface="Arial" pitchFamily="34" charset="0"/>
                <a:cs typeface="Arial" pitchFamily="34" charset="0"/>
              </a:rPr>
              <a:t>Contract</a:t>
            </a:r>
            <a:r>
              <a:rPr lang="pl-PL" sz="1400" dirty="0">
                <a:latin typeface="Arial" pitchFamily="34" charset="0"/>
                <a:cs typeface="Arial" pitchFamily="34" charset="0"/>
              </a:rPr>
              <a:t> </a:t>
            </a:r>
            <a:r>
              <a:rPr lang="pl-PL" sz="1400" dirty="0" smtClean="0">
                <a:latin typeface="Arial" pitchFamily="34" charset="0"/>
                <a:cs typeface="Arial" pitchFamily="34" charset="0"/>
              </a:rPr>
              <a:t>in </a:t>
            </a:r>
            <a:r>
              <a:rPr lang="pl-PL" sz="1400" dirty="0" err="1" smtClean="0">
                <a:latin typeface="Arial" pitchFamily="34" charset="0"/>
                <a:cs typeface="Arial" pitchFamily="34" charset="0"/>
              </a:rPr>
              <a:t>progress</a:t>
            </a:r>
            <a:r>
              <a:rPr lang="pl-PL" sz="1400" dirty="0" smtClean="0">
                <a:latin typeface="Arial" pitchFamily="34" charset="0"/>
                <a:cs typeface="Arial" pitchFamily="34" charset="0"/>
              </a:rPr>
              <a:t>;</a:t>
            </a:r>
            <a:r>
              <a:rPr lang="pl-PL" sz="1400" dirty="0">
                <a:latin typeface="Arial" pitchFamily="34" charset="0"/>
                <a:cs typeface="Arial" pitchFamily="34" charset="0"/>
              </a:rPr>
              <a:t> </a:t>
            </a:r>
            <a:r>
              <a:rPr lang="pl-PL" sz="1400" dirty="0" smtClean="0">
                <a:latin typeface="Arial" pitchFamily="34" charset="0"/>
                <a:cs typeface="Arial" pitchFamily="34" charset="0"/>
              </a:rPr>
              <a:t>Technical </a:t>
            </a:r>
            <a:r>
              <a:rPr lang="pl-PL" sz="1400" dirty="0">
                <a:latin typeface="Arial" pitchFamily="34" charset="0"/>
                <a:cs typeface="Arial" pitchFamily="34" charset="0"/>
              </a:rPr>
              <a:t>Construction design </a:t>
            </a:r>
            <a:r>
              <a:rPr lang="pl-PL" sz="1400" dirty="0" smtClean="0">
                <a:latin typeface="Arial" pitchFamily="34" charset="0"/>
                <a:cs typeface="Arial" pitchFamily="34" charset="0"/>
              </a:rPr>
              <a:t>in </a:t>
            </a:r>
            <a:r>
              <a:rPr lang="pl-PL" sz="1400" dirty="0" err="1" smtClean="0">
                <a:latin typeface="Arial" pitchFamily="34" charset="0"/>
                <a:cs typeface="Arial" pitchFamily="34" charset="0"/>
              </a:rPr>
              <a:t>progress</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application</a:t>
            </a:r>
            <a:r>
              <a:rPr lang="pl-PL" sz="1400" dirty="0" smtClean="0">
                <a:latin typeface="Arial" pitchFamily="34" charset="0"/>
                <a:cs typeface="Arial" pitchFamily="34" charset="0"/>
              </a:rPr>
              <a:t>  </a:t>
            </a:r>
            <a:r>
              <a:rPr lang="pl-PL" sz="1400" dirty="0">
                <a:latin typeface="Arial" pitchFamily="34" charset="0"/>
                <a:cs typeface="Arial" pitchFamily="34" charset="0"/>
              </a:rPr>
              <a:t>for </a:t>
            </a:r>
            <a:r>
              <a:rPr lang="pl-PL" sz="1400" dirty="0" err="1">
                <a:latin typeface="Arial" pitchFamily="34" charset="0"/>
                <a:cs typeface="Arial" pitchFamily="34" charset="0"/>
              </a:rPr>
              <a:t>building</a:t>
            </a:r>
            <a:r>
              <a:rPr lang="pl-PL" sz="1400" dirty="0">
                <a:latin typeface="Arial" pitchFamily="34" charset="0"/>
                <a:cs typeface="Arial" pitchFamily="34" charset="0"/>
              </a:rPr>
              <a:t> </a:t>
            </a:r>
            <a:r>
              <a:rPr lang="pl-PL" sz="1400" dirty="0" err="1">
                <a:latin typeface="Arial" pitchFamily="34" charset="0"/>
                <a:cs typeface="Arial" pitchFamily="34" charset="0"/>
              </a:rPr>
              <a:t>permit</a:t>
            </a:r>
            <a:r>
              <a:rPr lang="pl-PL" sz="1400" dirty="0">
                <a:latin typeface="Arial" pitchFamily="34" charset="0"/>
                <a:cs typeface="Arial" pitchFamily="34" charset="0"/>
              </a:rPr>
              <a:t> </a:t>
            </a:r>
            <a:r>
              <a:rPr lang="pl-PL" sz="1400" dirty="0" err="1" smtClean="0">
                <a:latin typeface="Arial" pitchFamily="34" charset="0"/>
                <a:cs typeface="Arial" pitchFamily="34" charset="0"/>
              </a:rPr>
              <a:t>submitted</a:t>
            </a:r>
            <a:r>
              <a:rPr lang="pl-PL" sz="1400" dirty="0" smtClean="0">
                <a:latin typeface="Arial" pitchFamily="34" charset="0"/>
                <a:cs typeface="Arial" pitchFamily="34" charset="0"/>
              </a:rPr>
              <a:t>. </a:t>
            </a:r>
            <a:r>
              <a:rPr lang="pl-PL" sz="1400" dirty="0" err="1">
                <a:latin typeface="Arial" pitchFamily="34" charset="0"/>
                <a:cs typeface="Arial" pitchFamily="34" charset="0"/>
              </a:rPr>
              <a:t>Launch</a:t>
            </a:r>
            <a:r>
              <a:rPr lang="pl-PL" sz="1400" dirty="0">
                <a:latin typeface="Arial" pitchFamily="34" charset="0"/>
                <a:cs typeface="Arial" pitchFamily="34" charset="0"/>
              </a:rPr>
              <a:t> of </a:t>
            </a:r>
            <a:r>
              <a:rPr lang="pl-PL" sz="1400" dirty="0" err="1">
                <a:latin typeface="Arial" pitchFamily="34" charset="0"/>
                <a:cs typeface="Arial" pitchFamily="34" charset="0"/>
              </a:rPr>
              <a:t>operations</a:t>
            </a:r>
            <a:r>
              <a:rPr lang="pl-PL" sz="1400" dirty="0">
                <a:latin typeface="Arial" pitchFamily="34" charset="0"/>
                <a:cs typeface="Arial" pitchFamily="34" charset="0"/>
              </a:rPr>
              <a:t> </a:t>
            </a:r>
            <a:r>
              <a:rPr lang="pl-PL" sz="1400" dirty="0" err="1">
                <a:latin typeface="Arial" pitchFamily="34" charset="0"/>
                <a:cs typeface="Arial" pitchFamily="34" charset="0"/>
              </a:rPr>
              <a:t>scheduled</a:t>
            </a:r>
            <a:r>
              <a:rPr lang="pl-PL" sz="1400" dirty="0">
                <a:latin typeface="Arial" pitchFamily="34" charset="0"/>
                <a:cs typeface="Arial" pitchFamily="34" charset="0"/>
              </a:rPr>
              <a:t> for </a:t>
            </a:r>
            <a:r>
              <a:rPr lang="pl-PL" sz="1400" dirty="0" smtClean="0">
                <a:latin typeface="Arial" pitchFamily="34" charset="0"/>
                <a:cs typeface="Arial" pitchFamily="34" charset="0"/>
              </a:rPr>
              <a:t>H2 2014.</a:t>
            </a:r>
            <a:endParaRPr lang="pl-PL" sz="1400" dirty="0">
              <a:latin typeface="Arial" pitchFamily="34" charset="0"/>
              <a:cs typeface="Arial" pitchFamily="34" charset="0"/>
            </a:endParaRPr>
          </a:p>
          <a:p>
            <a:pPr marL="285750" indent="-285750">
              <a:buClr>
                <a:schemeClr val="accent1"/>
              </a:buClr>
              <a:buSzPct val="80000"/>
              <a:buFont typeface="Arial" pitchFamily="34" charset="0"/>
              <a:buChar char="►"/>
            </a:pPr>
            <a:endParaRPr lang="en-GB" sz="1400" dirty="0">
              <a:solidFill>
                <a:srgbClr val="FF0000"/>
              </a:solidFill>
            </a:endParaRPr>
          </a:p>
          <a:p>
            <a:pPr marL="261938" lvl="1" indent="-261938">
              <a:lnSpc>
                <a:spcPct val="150000"/>
              </a:lnSpc>
              <a:buClr>
                <a:schemeClr val="accent1"/>
              </a:buClr>
              <a:buFont typeface="Arial" pitchFamily="34" charset="0"/>
              <a:buChar char="■"/>
              <a:defRPr/>
            </a:pPr>
            <a:r>
              <a:rPr lang="pl-PL" sz="1400" b="1" dirty="0" err="1"/>
              <a:t>Further</a:t>
            </a:r>
            <a:r>
              <a:rPr lang="pl-PL" sz="1400" b="1" dirty="0"/>
              <a:t> </a:t>
            </a:r>
            <a:r>
              <a:rPr lang="pl-PL" sz="1400" b="1" dirty="0" err="1"/>
              <a:t>investments</a:t>
            </a:r>
            <a:r>
              <a:rPr lang="pl-PL" sz="1400" b="1" dirty="0"/>
              <a:t> in </a:t>
            </a:r>
            <a:r>
              <a:rPr lang="pl-PL" sz="1400" b="1" dirty="0" err="1"/>
              <a:t>biomass</a:t>
            </a:r>
            <a:r>
              <a:rPr lang="pl-PL" sz="1400" b="1" dirty="0"/>
              <a:t> </a:t>
            </a:r>
            <a:r>
              <a:rPr lang="pl-PL" sz="1400" b="1" dirty="0" err="1"/>
              <a:t>power</a:t>
            </a:r>
            <a:r>
              <a:rPr lang="pl-PL" sz="1400" b="1" dirty="0"/>
              <a:t> </a:t>
            </a:r>
            <a:r>
              <a:rPr lang="pl-PL" sz="1400" b="1" dirty="0" err="1"/>
              <a:t>plants</a:t>
            </a:r>
            <a:endParaRPr lang="pl-PL" sz="1400" b="1" dirty="0"/>
          </a:p>
          <a:p>
            <a:pPr marL="623888" lvl="1" indent="-347663">
              <a:lnSpc>
                <a:spcPct val="150000"/>
              </a:lnSpc>
              <a:buClr>
                <a:schemeClr val="accent1"/>
              </a:buClr>
              <a:buSzPct val="80000"/>
              <a:buFont typeface="Arial" pitchFamily="34" charset="0"/>
              <a:buChar char="►"/>
              <a:defRPr/>
            </a:pPr>
            <a:r>
              <a:rPr lang="en-US" sz="1400" dirty="0"/>
              <a:t>Negotiations with three other industry players to launch further </a:t>
            </a:r>
            <a:r>
              <a:rPr lang="pl-PL" sz="1400" dirty="0" err="1"/>
              <a:t>biomass</a:t>
            </a:r>
            <a:r>
              <a:rPr lang="pl-PL" sz="1400" dirty="0"/>
              <a:t> </a:t>
            </a:r>
            <a:r>
              <a:rPr lang="en-US" sz="1400" dirty="0"/>
              <a:t>power or </a:t>
            </a:r>
            <a:r>
              <a:rPr lang="pl-PL" sz="1400" dirty="0" err="1"/>
              <a:t>heat</a:t>
            </a:r>
            <a:r>
              <a:rPr lang="pl-PL" sz="1400" dirty="0"/>
              <a:t> </a:t>
            </a:r>
            <a:r>
              <a:rPr lang="en-US" sz="1400" dirty="0"/>
              <a:t>plants </a:t>
            </a:r>
            <a:r>
              <a:rPr lang="pl-PL" sz="1400" dirty="0" smtClean="0"/>
              <a:t>of </a:t>
            </a:r>
            <a:r>
              <a:rPr lang="en-US" sz="1400" dirty="0" smtClean="0"/>
              <a:t>85MWt/30MWe</a:t>
            </a:r>
            <a:r>
              <a:rPr lang="pl-PL" sz="1400" dirty="0"/>
              <a:t> </a:t>
            </a:r>
            <a:r>
              <a:rPr lang="pl-PL" sz="1400" dirty="0" smtClean="0"/>
              <a:t>in </a:t>
            </a:r>
            <a:r>
              <a:rPr lang="pl-PL" sz="1400" dirty="0" err="1" smtClean="0"/>
              <a:t>progress</a:t>
            </a:r>
            <a:r>
              <a:rPr lang="pl-PL" sz="1400" dirty="0" smtClean="0"/>
              <a:t>.</a:t>
            </a:r>
            <a:endParaRPr lang="en-US" sz="1400" dirty="0"/>
          </a:p>
          <a:p>
            <a:pPr>
              <a:defRPr/>
            </a:pPr>
            <a:endParaRPr lang="pl-PL" sz="1400" dirty="0">
              <a:solidFill>
                <a:srgbClr val="FF0000"/>
              </a:solidFill>
              <a:latin typeface="+mn-lt"/>
            </a:endParaRPr>
          </a:p>
        </p:txBody>
      </p:sp>
      <p:sp>
        <p:nvSpPr>
          <p:cNvPr id="7" name="pole tekstowe 6"/>
          <p:cNvSpPr txBox="1"/>
          <p:nvPr/>
        </p:nvSpPr>
        <p:spPr>
          <a:xfrm>
            <a:off x="8532813" y="6488113"/>
            <a:ext cx="300037" cy="215900"/>
          </a:xfrm>
          <a:prstGeom prst="rect">
            <a:avLst/>
          </a:prstGeom>
          <a:noFill/>
        </p:spPr>
        <p:txBody>
          <a:bodyPr wrap="none">
            <a:spAutoFit/>
          </a:bodyPr>
          <a:lstStyle/>
          <a:p>
            <a:pPr>
              <a:defRPr/>
            </a:pPr>
            <a:r>
              <a:rPr lang="pl-PL" sz="800" dirty="0">
                <a:solidFill>
                  <a:schemeClr val="tx1">
                    <a:lumMod val="50000"/>
                    <a:lumOff val="50000"/>
                  </a:schemeClr>
                </a:solidFill>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1"/>
          <p:cNvSpPr>
            <a:spLocks noGrp="1"/>
          </p:cNvSpPr>
          <p:nvPr>
            <p:ph type="sldNum" sz="quarter" idx="12"/>
          </p:nvPr>
        </p:nvSpPr>
        <p:spPr>
          <a:noFill/>
        </p:spPr>
        <p:txBody>
          <a:bodyPr/>
          <a:lstStyle/>
          <a:p>
            <a:fld id="{A13F2129-0C2F-4C0C-80BE-60BF3B4A5D74}" type="slidenum">
              <a:rPr lang="pl-PL" smtClean="0"/>
              <a:pPr/>
              <a:t>16</a:t>
            </a:fld>
            <a:endParaRPr lang="pl-PL" dirty="0" smtClean="0"/>
          </a:p>
        </p:txBody>
      </p:sp>
      <p:pic>
        <p:nvPicPr>
          <p:cNvPr id="17411" name="Picture 2"/>
          <p:cNvPicPr>
            <a:picLocks noChangeAspect="1" noChangeArrowheads="1"/>
          </p:cNvPicPr>
          <p:nvPr/>
        </p:nvPicPr>
        <p:blipFill>
          <a:blip r:embed="rId2" cstate="print"/>
          <a:srcRect/>
          <a:stretch>
            <a:fillRect/>
          </a:stretch>
        </p:blipFill>
        <p:spPr bwMode="auto">
          <a:xfrm>
            <a:off x="9922" y="44624"/>
            <a:ext cx="9753600" cy="7315200"/>
          </a:xfrm>
          <a:prstGeom prst="rect">
            <a:avLst/>
          </a:prstGeom>
          <a:noFill/>
          <a:ln w="9525">
            <a:noFill/>
            <a:miter lim="800000"/>
            <a:headEnd/>
            <a:tailEnd/>
          </a:ln>
        </p:spPr>
      </p:pic>
      <p:sp>
        <p:nvSpPr>
          <p:cNvPr id="20484" name="pole tekstowe 3"/>
          <p:cNvSpPr txBox="1">
            <a:spLocks noChangeArrowheads="1"/>
          </p:cNvSpPr>
          <p:nvPr/>
        </p:nvSpPr>
        <p:spPr bwMode="auto">
          <a:xfrm>
            <a:off x="971550" y="4005263"/>
            <a:ext cx="7154138" cy="430887"/>
          </a:xfrm>
          <a:prstGeom prst="rect">
            <a:avLst/>
          </a:prstGeom>
          <a:noFill/>
          <a:ln w="9525">
            <a:noFill/>
            <a:miter lim="800000"/>
            <a:headEnd/>
            <a:tailEnd/>
          </a:ln>
        </p:spPr>
        <p:txBody>
          <a:bodyPr wrap="none">
            <a:spAutoFit/>
          </a:bodyPr>
          <a:lstStyle/>
          <a:p>
            <a:pPr>
              <a:defRPr/>
            </a:pPr>
            <a:r>
              <a:rPr lang="pl-PL" sz="2200" b="1" dirty="0" smtClean="0">
                <a:solidFill>
                  <a:schemeClr val="bg1">
                    <a:lumMod val="50000"/>
                  </a:schemeClr>
                </a:solidFill>
                <a:latin typeface="Trebuchet MS" pitchFamily="34" charset="0"/>
              </a:rPr>
              <a:t>12 </a:t>
            </a:r>
            <a:r>
              <a:rPr lang="pl-PL" sz="2200" b="1" dirty="0" err="1" smtClean="0">
                <a:solidFill>
                  <a:schemeClr val="bg1">
                    <a:lumMod val="50000"/>
                  </a:schemeClr>
                </a:solidFill>
                <a:latin typeface="Trebuchet MS" pitchFamily="34" charset="0"/>
              </a:rPr>
              <a:t>months</a:t>
            </a:r>
            <a:r>
              <a:rPr lang="pl-PL" sz="2200" b="1" dirty="0" smtClean="0">
                <a:solidFill>
                  <a:schemeClr val="bg1">
                    <a:lumMod val="50000"/>
                  </a:schemeClr>
                </a:solidFill>
                <a:latin typeface="Trebuchet MS" pitchFamily="34" charset="0"/>
              </a:rPr>
              <a:t> and Q4 2011/2010 Financial Performance</a:t>
            </a:r>
            <a:endParaRPr lang="pl-PL" sz="2200" b="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ymbol zastępczy numeru slajdu 1"/>
          <p:cNvSpPr>
            <a:spLocks noGrp="1"/>
          </p:cNvSpPr>
          <p:nvPr>
            <p:ph type="sldNum" sz="quarter" idx="12"/>
          </p:nvPr>
        </p:nvSpPr>
        <p:spPr>
          <a:noFill/>
        </p:spPr>
        <p:txBody>
          <a:bodyPr/>
          <a:lstStyle/>
          <a:p>
            <a:fld id="{57244F8C-552F-4CAB-A898-D4D7446C00F1}" type="slidenum">
              <a:rPr lang="pl-PL" smtClean="0"/>
              <a:pPr/>
              <a:t>17</a:t>
            </a:fld>
            <a:endParaRPr lang="pl-PL" smtClean="0"/>
          </a:p>
        </p:txBody>
      </p:sp>
      <p:pic>
        <p:nvPicPr>
          <p:cNvPr id="2052" name="Picture 2"/>
          <p:cNvPicPr>
            <a:picLocks noChangeAspect="1" noChangeArrowheads="1"/>
          </p:cNvPicPr>
          <p:nvPr/>
        </p:nvPicPr>
        <p:blipFill>
          <a:blip r:embed="rId2" cstate="print"/>
          <a:srcRect/>
          <a:stretch>
            <a:fillRect/>
          </a:stretch>
        </p:blipFill>
        <p:spPr bwMode="auto">
          <a:xfrm>
            <a:off x="-56456" y="-30857"/>
            <a:ext cx="9241853" cy="6888857"/>
          </a:xfrm>
          <a:prstGeom prst="rect">
            <a:avLst/>
          </a:prstGeom>
          <a:noFill/>
          <a:ln w="9525">
            <a:noFill/>
            <a:miter lim="800000"/>
            <a:headEnd/>
            <a:tailEnd/>
          </a:ln>
        </p:spPr>
      </p:pic>
      <p:sp>
        <p:nvSpPr>
          <p:cNvPr id="2055" name="pole tekstowe 3"/>
          <p:cNvSpPr txBox="1">
            <a:spLocks noChangeArrowheads="1"/>
          </p:cNvSpPr>
          <p:nvPr/>
        </p:nvSpPr>
        <p:spPr bwMode="auto">
          <a:xfrm>
            <a:off x="3563888" y="476671"/>
            <a:ext cx="5544616" cy="646331"/>
          </a:xfrm>
          <a:prstGeom prst="rect">
            <a:avLst/>
          </a:prstGeom>
          <a:noFill/>
          <a:ln w="9525">
            <a:noFill/>
            <a:miter lim="800000"/>
            <a:headEnd/>
            <a:tailEnd/>
          </a:ln>
        </p:spPr>
        <p:txBody>
          <a:bodyPr wrap="square">
            <a:spAutoFit/>
          </a:bodyPr>
          <a:lstStyle/>
          <a:p>
            <a:pPr>
              <a:defRPr/>
            </a:pPr>
            <a:r>
              <a:rPr lang="pl-PL" b="1" dirty="0" smtClean="0">
                <a:solidFill>
                  <a:schemeClr val="bg1">
                    <a:lumMod val="50000"/>
                  </a:schemeClr>
                </a:solidFill>
                <a:latin typeface="Trebuchet MS" pitchFamily="34" charset="0"/>
              </a:rPr>
              <a:t>12 </a:t>
            </a:r>
            <a:r>
              <a:rPr lang="pl-PL" b="1" dirty="0" err="1" smtClean="0">
                <a:solidFill>
                  <a:schemeClr val="bg1">
                    <a:lumMod val="50000"/>
                  </a:schemeClr>
                </a:solidFill>
                <a:latin typeface="Trebuchet MS" pitchFamily="34" charset="0"/>
              </a:rPr>
              <a:t>months</a:t>
            </a:r>
            <a:r>
              <a:rPr lang="pl-PL" b="1" dirty="0" smtClean="0">
                <a:solidFill>
                  <a:schemeClr val="bg1">
                    <a:lumMod val="50000"/>
                  </a:schemeClr>
                </a:solidFill>
                <a:latin typeface="Trebuchet MS" pitchFamily="34" charset="0"/>
              </a:rPr>
              <a:t> and Q4 2011/2010 Performance </a:t>
            </a:r>
            <a:r>
              <a:rPr lang="pl-PL" b="1" dirty="0">
                <a:solidFill>
                  <a:schemeClr val="bg1">
                    <a:lumMod val="50000"/>
                  </a:schemeClr>
                </a:solidFill>
                <a:latin typeface="Trebuchet MS" pitchFamily="34" charset="0"/>
              </a:rPr>
              <a:t>- </a:t>
            </a:r>
            <a:r>
              <a:rPr lang="pl-PL" b="1" dirty="0" err="1">
                <a:solidFill>
                  <a:schemeClr val="bg1">
                    <a:lumMod val="50000"/>
                  </a:schemeClr>
                </a:solidFill>
                <a:latin typeface="Trebuchet MS" pitchFamily="34" charset="0"/>
              </a:rPr>
              <a:t>Revenues</a:t>
            </a:r>
            <a:r>
              <a:rPr lang="pl-PL" b="1" dirty="0">
                <a:solidFill>
                  <a:schemeClr val="bg1">
                    <a:lumMod val="50000"/>
                  </a:schemeClr>
                </a:solidFill>
                <a:latin typeface="Trebuchet MS" pitchFamily="34" charset="0"/>
              </a:rPr>
              <a:t> </a:t>
            </a:r>
            <a:r>
              <a:rPr lang="pl-PL" b="1" dirty="0" err="1">
                <a:solidFill>
                  <a:schemeClr val="bg1">
                    <a:lumMod val="50000"/>
                  </a:schemeClr>
                </a:solidFill>
                <a:latin typeface="Trebuchet MS" pitchFamily="34" charset="0"/>
              </a:rPr>
              <a:t>excluding</a:t>
            </a:r>
            <a:r>
              <a:rPr lang="pl-PL" b="1" dirty="0">
                <a:solidFill>
                  <a:schemeClr val="bg1">
                    <a:lumMod val="50000"/>
                  </a:schemeClr>
                </a:solidFill>
                <a:latin typeface="Trebuchet MS" pitchFamily="34" charset="0"/>
              </a:rPr>
              <a:t> Wind </a:t>
            </a:r>
            <a:r>
              <a:rPr lang="pl-PL" b="1" dirty="0" err="1">
                <a:solidFill>
                  <a:schemeClr val="bg1">
                    <a:lumMod val="50000"/>
                  </a:schemeClr>
                </a:solidFill>
                <a:latin typeface="Trebuchet MS" pitchFamily="34" charset="0"/>
              </a:rPr>
              <a:t>Farms</a:t>
            </a:r>
            <a:r>
              <a:rPr lang="pl-PL" b="1" dirty="0">
                <a:solidFill>
                  <a:schemeClr val="bg1">
                    <a:lumMod val="50000"/>
                  </a:schemeClr>
                </a:solidFill>
                <a:latin typeface="Trebuchet MS" pitchFamily="34" charset="0"/>
              </a:rPr>
              <a:t> sale</a:t>
            </a:r>
            <a:endParaRPr lang="en-GB" b="1" dirty="0">
              <a:solidFill>
                <a:schemeClr val="bg1">
                  <a:lumMod val="50000"/>
                </a:schemeClr>
              </a:solidFill>
              <a:latin typeface="Trebuchet MS" pitchFamily="34" charset="0"/>
            </a:endParaRPr>
          </a:p>
        </p:txBody>
      </p:sp>
      <p:sp>
        <p:nvSpPr>
          <p:cNvPr id="2054" name="pole tekstowe 7"/>
          <p:cNvSpPr txBox="1">
            <a:spLocks noChangeArrowheads="1"/>
          </p:cNvSpPr>
          <p:nvPr/>
        </p:nvSpPr>
        <p:spPr bwMode="auto">
          <a:xfrm>
            <a:off x="107504" y="3330203"/>
            <a:ext cx="4392488" cy="3532882"/>
          </a:xfrm>
          <a:prstGeom prst="rect">
            <a:avLst/>
          </a:prstGeom>
          <a:noFill/>
          <a:ln w="9525">
            <a:noFill/>
            <a:miter lim="800000"/>
            <a:headEnd/>
            <a:tailEnd/>
          </a:ln>
        </p:spPr>
        <p:txBody>
          <a:bodyPr wrap="square">
            <a:noAutofit/>
          </a:bodyPr>
          <a:lstStyle/>
          <a:p>
            <a:pPr marL="285750" indent="-200025" defTabSz="957263">
              <a:spcBef>
                <a:spcPct val="20000"/>
              </a:spcBef>
              <a:buClr>
                <a:srgbClr val="FE5B00"/>
              </a:buClr>
              <a:buSzPct val="120000"/>
              <a:buFont typeface="Wingdings" pitchFamily="2" charset="2"/>
              <a:buChar char="§"/>
            </a:pPr>
            <a:r>
              <a:rPr lang="pl-PL" sz="1000" b="1" dirty="0" smtClean="0">
                <a:solidFill>
                  <a:srgbClr val="F26C08"/>
                </a:solidFill>
                <a:latin typeface="Arial" pitchFamily="34" charset="0"/>
                <a:cs typeface="Arial" pitchFamily="34" charset="0"/>
              </a:rPr>
              <a:t>12 </a:t>
            </a:r>
            <a:r>
              <a:rPr lang="pl-PL" sz="1000" b="1" dirty="0" err="1" smtClean="0">
                <a:solidFill>
                  <a:srgbClr val="F26C08"/>
                </a:solidFill>
                <a:latin typeface="Arial" pitchFamily="34" charset="0"/>
                <a:cs typeface="Arial" pitchFamily="34" charset="0"/>
              </a:rPr>
              <a:t>months</a:t>
            </a:r>
            <a:r>
              <a:rPr lang="en-GB" sz="1000" b="1" dirty="0" smtClean="0">
                <a:solidFill>
                  <a:srgbClr val="F26C08"/>
                </a:solidFill>
                <a:latin typeface="Arial" pitchFamily="34" charset="0"/>
                <a:cs typeface="Arial" pitchFamily="34" charset="0"/>
              </a:rPr>
              <a:t>:</a:t>
            </a:r>
          </a:p>
          <a:p>
            <a:pPr marL="447675" lvl="1" indent="-180975" algn="just" defTabSz="957263">
              <a:spcBef>
                <a:spcPct val="20000"/>
              </a:spcBef>
              <a:buClr>
                <a:srgbClr val="FE5B00"/>
              </a:buClr>
              <a:buSzPct val="85000"/>
              <a:buFont typeface="Arial" charset="0"/>
              <a:buChar char="►"/>
            </a:pPr>
            <a:r>
              <a:rPr lang="en-US" sz="1000" dirty="0" smtClean="0">
                <a:latin typeface="Arial" pitchFamily="34" charset="0"/>
                <a:cs typeface="Arial" pitchFamily="34" charset="0"/>
              </a:rPr>
              <a:t>SM </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higher</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current</a:t>
            </a:r>
            <a:r>
              <a:rPr lang="pl-PL" sz="1000" dirty="0" smtClean="0">
                <a:latin typeface="Arial" pitchFamily="34" charset="0"/>
                <a:cs typeface="Arial" pitchFamily="34" charset="0"/>
              </a:rPr>
              <a:t> GE </a:t>
            </a:r>
            <a:r>
              <a:rPr lang="pl-PL" sz="1000" dirty="0" err="1" smtClean="0">
                <a:latin typeface="Arial" pitchFamily="34" charset="0"/>
                <a:cs typeface="Arial" pitchFamily="34" charset="0"/>
              </a:rPr>
              <a:t>revenues</a:t>
            </a:r>
            <a:r>
              <a:rPr lang="pl-PL" sz="1000" dirty="0" smtClean="0">
                <a:latin typeface="Arial" pitchFamily="34" charset="0"/>
                <a:cs typeface="Arial" pitchFamily="34" charset="0"/>
              </a:rPr>
              <a:t>;</a:t>
            </a:r>
            <a:r>
              <a:rPr lang="pl-PL" sz="1000" dirty="0">
                <a:solidFill>
                  <a:srgbClr val="FF0000"/>
                </a:solidFill>
                <a:latin typeface="Arial" pitchFamily="34" charset="0"/>
                <a:cs typeface="Arial" pitchFamily="34" charset="0"/>
              </a:rPr>
              <a:t> </a:t>
            </a:r>
            <a:r>
              <a:rPr lang="pl-PL" sz="1000" dirty="0" err="1" smtClean="0">
                <a:latin typeface="Arial" pitchFamily="34" charset="0"/>
                <a:cs typeface="Arial" pitchFamily="34" charset="0"/>
              </a:rPr>
              <a:t>negative</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impact</a:t>
            </a:r>
            <a:r>
              <a:rPr lang="pl-PL" sz="1000" dirty="0" smtClean="0">
                <a:latin typeface="Arial" pitchFamily="34" charset="0"/>
                <a:cs typeface="Arial" pitchFamily="34" charset="0"/>
              </a:rPr>
              <a:t> of </a:t>
            </a:r>
            <a:r>
              <a:rPr lang="pl-PL" sz="1000" dirty="0" err="1" smtClean="0">
                <a:latin typeface="Arial" pitchFamily="34" charset="0"/>
                <a:cs typeface="Arial" pitchFamily="34" charset="0"/>
              </a:rPr>
              <a:t>lower</a:t>
            </a:r>
            <a:r>
              <a:rPr lang="pl-PL" sz="1000" dirty="0" smtClean="0">
                <a:latin typeface="Arial" pitchFamily="34" charset="0"/>
                <a:cs typeface="Arial" pitchFamily="34" charset="0"/>
              </a:rPr>
              <a:t> RE </a:t>
            </a:r>
            <a:r>
              <a:rPr lang="pl-PL" sz="1000" dirty="0" err="1" smtClean="0">
                <a:latin typeface="Arial" pitchFamily="34" charset="0"/>
                <a:cs typeface="Arial" pitchFamily="34" charset="0"/>
              </a:rPr>
              <a:t>prices</a:t>
            </a:r>
            <a:r>
              <a:rPr lang="pl-PL" sz="1000" dirty="0" smtClean="0">
                <a:latin typeface="Arial" pitchFamily="34" charset="0"/>
                <a:cs typeface="Arial" pitchFamily="34" charset="0"/>
              </a:rPr>
              <a:t> </a:t>
            </a:r>
          </a:p>
          <a:p>
            <a:pPr marL="447675" lvl="1" indent="-180975" algn="just"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SM </a:t>
            </a:r>
            <a:r>
              <a:rPr lang="pl-PL"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smtClean="0">
                <a:latin typeface="Arial" pitchFamily="34" charset="0"/>
                <a:cs typeface="Arial" pitchFamily="34" charset="0"/>
              </a:rPr>
              <a:t>Equity </a:t>
            </a:r>
            <a:r>
              <a:rPr lang="pl-PL" sz="1000" dirty="0">
                <a:latin typeface="Arial" pitchFamily="34" charset="0"/>
                <a:cs typeface="Arial" pitchFamily="34" charset="0"/>
              </a:rPr>
              <a:t>Service </a:t>
            </a:r>
            <a:r>
              <a:rPr lang="pl-PL" sz="1000" dirty="0" err="1" smtClean="0">
                <a:latin typeface="Arial" pitchFamily="34" charset="0"/>
                <a:cs typeface="Arial" pitchFamily="34" charset="0"/>
              </a:rPr>
              <a:t>Payment</a:t>
            </a:r>
            <a:r>
              <a:rPr lang="pl-PL" sz="1000" dirty="0">
                <a:latin typeface="Arial" pitchFamily="34" charset="0"/>
                <a:cs typeface="Arial" pitchFamily="34" charset="0"/>
              </a:rPr>
              <a:t> </a:t>
            </a:r>
            <a:r>
              <a:rPr lang="pl-PL" sz="1000" dirty="0" err="1" smtClean="0">
                <a:latin typeface="Arial" pitchFamily="34" charset="0"/>
                <a:cs typeface="Arial" pitchFamily="34" charset="0"/>
              </a:rPr>
              <a:t>due</a:t>
            </a:r>
            <a:r>
              <a:rPr lang="pl-PL" sz="1000" dirty="0" smtClean="0">
                <a:latin typeface="Arial" pitchFamily="34" charset="0"/>
                <a:cs typeface="Arial" pitchFamily="34" charset="0"/>
              </a:rPr>
              <a:t> to </a:t>
            </a:r>
            <a:r>
              <a:rPr lang="pl-PL" sz="1000" dirty="0" err="1" smtClean="0">
                <a:latin typeface="Arial" pitchFamily="34" charset="0"/>
                <a:cs typeface="Arial" pitchFamily="34" charset="0"/>
              </a:rPr>
              <a:t>reconciliation</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fro</a:t>
            </a:r>
            <a:r>
              <a:rPr lang="pl-PL" sz="1000" dirty="0" smtClean="0">
                <a:latin typeface="Arial" pitchFamily="34" charset="0"/>
                <a:cs typeface="Arial" pitchFamily="34" charset="0"/>
              </a:rPr>
              <a:t> 2010 and </a:t>
            </a:r>
            <a:r>
              <a:rPr lang="pl-PL" sz="1000" dirty="0" err="1" smtClean="0">
                <a:latin typeface="Arial" pitchFamily="34" charset="0"/>
                <a:cs typeface="Arial" pitchFamily="34" charset="0"/>
              </a:rPr>
              <a:t>current</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year</a:t>
            </a:r>
            <a:endParaRPr lang="pl-PL" sz="1000" dirty="0">
              <a:latin typeface="Arial" pitchFamily="34" charset="0"/>
              <a:cs typeface="Arial" pitchFamily="34" charset="0"/>
            </a:endParaRPr>
          </a:p>
          <a:p>
            <a:pPr marL="447675" lvl="1" indent="-180975" defTabSz="957263">
              <a:spcBef>
                <a:spcPct val="20000"/>
              </a:spcBef>
              <a:buClr>
                <a:srgbClr val="FE5B00"/>
              </a:buClr>
              <a:buSzPct val="85000"/>
              <a:buFont typeface="Arial" charset="0"/>
              <a:buChar char="►"/>
            </a:pPr>
            <a:r>
              <a:rPr lang="pl-PL" sz="1000" dirty="0">
                <a:latin typeface="Arial" pitchFamily="34" charset="0"/>
                <a:cs typeface="Arial" pitchFamily="34" charset="0"/>
              </a:rPr>
              <a:t>SM – </a:t>
            </a:r>
            <a:r>
              <a:rPr lang="pl-PL" sz="1000" dirty="0" err="1">
                <a:latin typeface="Arial" pitchFamily="34" charset="0"/>
                <a:cs typeface="Arial" pitchFamily="34" charset="0"/>
              </a:rPr>
              <a:t>recognition</a:t>
            </a:r>
            <a:r>
              <a:rPr lang="pl-PL" sz="1000" dirty="0">
                <a:latin typeface="Arial" pitchFamily="34" charset="0"/>
                <a:cs typeface="Arial" pitchFamily="34" charset="0"/>
              </a:rPr>
              <a:t> of profit </a:t>
            </a:r>
            <a:r>
              <a:rPr lang="pl-PL" sz="1000" dirty="0" err="1">
                <a:latin typeface="Arial" pitchFamily="34" charset="0"/>
                <a:cs typeface="Arial" pitchFamily="34" charset="0"/>
              </a:rPr>
              <a:t>share</a:t>
            </a:r>
            <a:r>
              <a:rPr lang="pl-PL" sz="1000" dirty="0">
                <a:latin typeface="Arial" pitchFamily="34" charset="0"/>
                <a:cs typeface="Arial" pitchFamily="34" charset="0"/>
              </a:rPr>
              <a:t> in 2008-2009 RE </a:t>
            </a:r>
            <a:r>
              <a:rPr lang="pl-PL" sz="1000" dirty="0" err="1">
                <a:latin typeface="Arial" pitchFamily="34" charset="0"/>
                <a:cs typeface="Arial" pitchFamily="34" charset="0"/>
              </a:rPr>
              <a:t>Cerificates</a:t>
            </a:r>
            <a:r>
              <a:rPr lang="pl-PL" sz="1000" dirty="0">
                <a:latin typeface="Arial" pitchFamily="34" charset="0"/>
                <a:cs typeface="Arial" pitchFamily="34" charset="0"/>
              </a:rPr>
              <a:t> sale- 75% </a:t>
            </a:r>
            <a:r>
              <a:rPr lang="pl-PL" sz="1000" dirty="0" err="1">
                <a:latin typeface="Arial" pitchFamily="34" charset="0"/>
                <a:cs typeface="Arial" pitchFamily="34" charset="0"/>
              </a:rPr>
              <a:t>recognised</a:t>
            </a:r>
            <a:r>
              <a:rPr lang="pl-PL" sz="1000" dirty="0">
                <a:latin typeface="Arial" pitchFamily="34" charset="0"/>
                <a:cs typeface="Arial" pitchFamily="34" charset="0"/>
              </a:rPr>
              <a:t> </a:t>
            </a:r>
            <a:r>
              <a:rPr lang="pl-PL" sz="1000" dirty="0" smtClean="0">
                <a:latin typeface="Arial" pitchFamily="34" charset="0"/>
                <a:cs typeface="Arial" pitchFamily="34" charset="0"/>
              </a:rPr>
              <a:t>in 12 </a:t>
            </a:r>
            <a:r>
              <a:rPr lang="pl-PL" sz="1000" dirty="0" err="1" smtClean="0">
                <a:latin typeface="Arial" pitchFamily="34" charset="0"/>
                <a:cs typeface="Arial" pitchFamily="34" charset="0"/>
              </a:rPr>
              <a:t>months</a:t>
            </a:r>
            <a:r>
              <a:rPr lang="pl-PL" sz="1000" dirty="0" smtClean="0">
                <a:latin typeface="Arial" pitchFamily="34" charset="0"/>
                <a:cs typeface="Arial" pitchFamily="34" charset="0"/>
              </a:rPr>
              <a:t> </a:t>
            </a:r>
            <a:r>
              <a:rPr lang="pl-PL" sz="1000" dirty="0">
                <a:latin typeface="Arial" pitchFamily="34" charset="0"/>
                <a:cs typeface="Arial" pitchFamily="34" charset="0"/>
              </a:rPr>
              <a:t>2010 and 25% in </a:t>
            </a:r>
            <a:r>
              <a:rPr lang="pl-PL" sz="1000" dirty="0" smtClean="0">
                <a:latin typeface="Arial" pitchFamily="34" charset="0"/>
                <a:cs typeface="Arial" pitchFamily="34" charset="0"/>
              </a:rPr>
              <a:t>12 </a:t>
            </a:r>
            <a:r>
              <a:rPr lang="pl-PL" sz="1000" dirty="0" err="1" smtClean="0">
                <a:latin typeface="Arial" pitchFamily="34" charset="0"/>
                <a:cs typeface="Arial" pitchFamily="34" charset="0"/>
              </a:rPr>
              <a:t>months</a:t>
            </a:r>
            <a:r>
              <a:rPr lang="pl-PL" sz="1000" dirty="0" smtClean="0">
                <a:latin typeface="Arial" pitchFamily="34" charset="0"/>
                <a:cs typeface="Arial" pitchFamily="34" charset="0"/>
              </a:rPr>
              <a:t> 2011</a:t>
            </a:r>
            <a:endParaRPr lang="pl-PL" sz="1000" dirty="0">
              <a:latin typeface="Arial" pitchFamily="34" charset="0"/>
              <a:cs typeface="Arial" pitchFamily="34" charset="0"/>
            </a:endParaRPr>
          </a:p>
          <a:p>
            <a:pPr marL="447675" lvl="1" indent="-180975" defTabSz="957263">
              <a:spcBef>
                <a:spcPct val="20000"/>
              </a:spcBef>
              <a:buClr>
                <a:srgbClr val="FE5B00"/>
              </a:buClr>
              <a:buSzPct val="85000"/>
              <a:buFont typeface="Arial" charset="0"/>
              <a:buChar char="►"/>
            </a:pPr>
            <a:r>
              <a:rPr lang="en-US" sz="1000" dirty="0" smtClean="0">
                <a:latin typeface="Arial" pitchFamily="34" charset="0"/>
                <a:cs typeface="Arial" pitchFamily="34" charset="0"/>
              </a:rPr>
              <a:t>EL </a:t>
            </a:r>
            <a:r>
              <a:rPr lang="en-US" sz="1000" dirty="0">
                <a:latin typeface="Arial" pitchFamily="34" charset="0"/>
                <a:cs typeface="Arial" pitchFamily="34" charset="0"/>
              </a:rPr>
              <a:t>Mercury </a:t>
            </a:r>
            <a:r>
              <a:rPr lang="pl-PL" sz="1000" dirty="0">
                <a:latin typeface="Arial" pitchFamily="34" charset="0"/>
                <a:cs typeface="Arial" pitchFamily="34" charset="0"/>
              </a:rPr>
              <a:t>–</a:t>
            </a:r>
            <a:r>
              <a:rPr lang="en-US"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a:latin typeface="Arial" pitchFamily="34" charset="0"/>
                <a:cs typeface="Arial" pitchFamily="34" charset="0"/>
              </a:rPr>
              <a:t>electricity</a:t>
            </a:r>
            <a:r>
              <a:rPr lang="pl-PL" sz="1000" dirty="0">
                <a:latin typeface="Arial" pitchFamily="34" charset="0"/>
                <a:cs typeface="Arial" pitchFamily="34" charset="0"/>
              </a:rPr>
              <a:t> </a:t>
            </a:r>
            <a:r>
              <a:rPr lang="pl-PL" sz="1000" dirty="0" err="1">
                <a:latin typeface="Arial" pitchFamily="34" charset="0"/>
                <a:cs typeface="Arial" pitchFamily="34" charset="0"/>
              </a:rPr>
              <a:t>sales</a:t>
            </a:r>
            <a:r>
              <a:rPr lang="pl-PL" sz="1000" dirty="0">
                <a:latin typeface="Arial" pitchFamily="34" charset="0"/>
                <a:cs typeface="Arial" pitchFamily="34" charset="0"/>
              </a:rPr>
              <a:t> and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smtClean="0">
                <a:latin typeface="Arial" pitchFamily="34" charset="0"/>
                <a:cs typeface="Arial" pitchFamily="34" charset="0"/>
              </a:rPr>
              <a:t>valuation</a:t>
            </a:r>
            <a:r>
              <a:rPr lang="pl-PL" sz="1000" dirty="0" smtClean="0">
                <a:latin typeface="Arial" pitchFamily="34" charset="0"/>
                <a:cs typeface="Arial" pitchFamily="34" charset="0"/>
              </a:rPr>
              <a:t> of </a:t>
            </a:r>
            <a:r>
              <a:rPr lang="pl-PL" sz="1000" dirty="0" err="1">
                <a:latin typeface="Arial" pitchFamily="34" charset="0"/>
                <a:cs typeface="Arial" pitchFamily="34" charset="0"/>
              </a:rPr>
              <a:t>certficates</a:t>
            </a:r>
            <a:r>
              <a:rPr lang="pl-PL" sz="1000" dirty="0">
                <a:latin typeface="Arial" pitchFamily="34" charset="0"/>
                <a:cs typeface="Arial" pitchFamily="34" charset="0"/>
              </a:rPr>
              <a:t> for </a:t>
            </a:r>
            <a:r>
              <a:rPr lang="pl-PL" sz="1000" dirty="0" err="1">
                <a:latin typeface="Arial" pitchFamily="34" charset="0"/>
                <a:cs typeface="Arial" pitchFamily="34" charset="0"/>
              </a:rPr>
              <a:t>reduced</a:t>
            </a:r>
            <a:r>
              <a:rPr lang="pl-PL" sz="1000" dirty="0">
                <a:latin typeface="Arial" pitchFamily="34" charset="0"/>
                <a:cs typeface="Arial" pitchFamily="34" charset="0"/>
              </a:rPr>
              <a:t> </a:t>
            </a:r>
            <a:r>
              <a:rPr lang="pl-PL" sz="1000" dirty="0" err="1">
                <a:latin typeface="Arial" pitchFamily="34" charset="0"/>
                <a:cs typeface="Arial" pitchFamily="34" charset="0"/>
              </a:rPr>
              <a:t>emission</a:t>
            </a:r>
            <a:r>
              <a:rPr lang="pl-PL" sz="1000" dirty="0">
                <a:latin typeface="Arial" pitchFamily="34" charset="0"/>
                <a:cs typeface="Arial" pitchFamily="34" charset="0"/>
              </a:rPr>
              <a:t> of CO</a:t>
            </a:r>
            <a:r>
              <a:rPr lang="pl-PL" sz="1000" baseline="-25000" dirty="0">
                <a:latin typeface="Arial" pitchFamily="34" charset="0"/>
                <a:cs typeface="Arial" pitchFamily="34" charset="0"/>
              </a:rPr>
              <a:t>2</a:t>
            </a:r>
          </a:p>
          <a:p>
            <a:pPr marL="447675" lvl="1" indent="-180975"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WF </a:t>
            </a:r>
            <a:r>
              <a:rPr lang="pl-PL" sz="1000" dirty="0">
                <a:latin typeface="Arial" pitchFamily="34" charset="0"/>
                <a:cs typeface="Arial" pitchFamily="34" charset="0"/>
              </a:rPr>
              <a:t>Puck – </a:t>
            </a:r>
            <a:r>
              <a:rPr lang="pl-PL" sz="1000" dirty="0" err="1">
                <a:latin typeface="Arial" pitchFamily="34" charset="0"/>
                <a:cs typeface="Arial" pitchFamily="34" charset="0"/>
              </a:rPr>
              <a:t>more</a:t>
            </a:r>
            <a:r>
              <a:rPr lang="pl-PL" sz="1000" dirty="0">
                <a:latin typeface="Arial" pitchFamily="34" charset="0"/>
                <a:cs typeface="Arial" pitchFamily="34" charset="0"/>
              </a:rPr>
              <a:t> </a:t>
            </a:r>
            <a:r>
              <a:rPr lang="pl-PL" sz="1000" dirty="0" err="1">
                <a:latin typeface="Arial" pitchFamily="34" charset="0"/>
                <a:cs typeface="Arial" pitchFamily="34" charset="0"/>
              </a:rPr>
              <a:t>energy</a:t>
            </a:r>
            <a:r>
              <a:rPr lang="pl-PL" sz="1000" dirty="0">
                <a:latin typeface="Arial" pitchFamily="34" charset="0"/>
                <a:cs typeface="Arial" pitchFamily="34" charset="0"/>
              </a:rPr>
              <a:t> sold </a:t>
            </a:r>
            <a:r>
              <a:rPr lang="pl-PL" sz="1000" dirty="0" err="1">
                <a:latin typeface="Arial" pitchFamily="34" charset="0"/>
                <a:cs typeface="Arial" pitchFamily="34" charset="0"/>
              </a:rPr>
              <a:t>due</a:t>
            </a:r>
            <a:r>
              <a:rPr lang="pl-PL" sz="1000" dirty="0">
                <a:latin typeface="Arial" pitchFamily="34" charset="0"/>
                <a:cs typeface="Arial" pitchFamily="34" charset="0"/>
              </a:rPr>
              <a:t> to much </a:t>
            </a:r>
            <a:r>
              <a:rPr lang="pl-PL" sz="1000" dirty="0" err="1">
                <a:latin typeface="Arial" pitchFamily="34" charset="0"/>
                <a:cs typeface="Arial" pitchFamily="34" charset="0"/>
              </a:rPr>
              <a:t>better</a:t>
            </a:r>
            <a:r>
              <a:rPr lang="pl-PL" sz="1000" dirty="0">
                <a:latin typeface="Arial" pitchFamily="34" charset="0"/>
                <a:cs typeface="Arial" pitchFamily="34" charset="0"/>
              </a:rPr>
              <a:t> wind </a:t>
            </a:r>
            <a:r>
              <a:rPr lang="pl-PL" sz="1000" dirty="0" err="1">
                <a:latin typeface="Arial" pitchFamily="34" charset="0"/>
                <a:cs typeface="Arial" pitchFamily="34" charset="0"/>
              </a:rPr>
              <a:t>conditions</a:t>
            </a:r>
            <a:r>
              <a:rPr lang="pl-PL" sz="1000" dirty="0">
                <a:latin typeface="Arial" pitchFamily="34" charset="0"/>
                <a:cs typeface="Arial" pitchFamily="34" charset="0"/>
              </a:rPr>
              <a:t> and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smtClean="0">
                <a:latin typeface="Arial" pitchFamily="34" charset="0"/>
                <a:cs typeface="Arial" pitchFamily="34" charset="0"/>
              </a:rPr>
              <a:t>valuation</a:t>
            </a:r>
            <a:r>
              <a:rPr lang="pl-PL" sz="1000" dirty="0" smtClean="0">
                <a:latin typeface="Arial" pitchFamily="34" charset="0"/>
                <a:cs typeface="Arial" pitchFamily="34" charset="0"/>
              </a:rPr>
              <a:t> of </a:t>
            </a:r>
            <a:r>
              <a:rPr lang="pl-PL" sz="1000" dirty="0" err="1">
                <a:latin typeface="Arial" pitchFamily="34" charset="0"/>
                <a:cs typeface="Arial" pitchFamily="34" charset="0"/>
              </a:rPr>
              <a:t>certficates</a:t>
            </a:r>
            <a:r>
              <a:rPr lang="pl-PL" sz="1000" dirty="0">
                <a:latin typeface="Arial" pitchFamily="34" charset="0"/>
                <a:cs typeface="Arial" pitchFamily="34" charset="0"/>
              </a:rPr>
              <a:t> for </a:t>
            </a:r>
            <a:r>
              <a:rPr lang="pl-PL" sz="1000" dirty="0" err="1">
                <a:latin typeface="Arial" pitchFamily="34" charset="0"/>
                <a:cs typeface="Arial" pitchFamily="34" charset="0"/>
              </a:rPr>
              <a:t>reduced</a:t>
            </a:r>
            <a:r>
              <a:rPr lang="pl-PL" sz="1000" dirty="0">
                <a:latin typeface="Arial" pitchFamily="34" charset="0"/>
                <a:cs typeface="Arial" pitchFamily="34" charset="0"/>
              </a:rPr>
              <a:t> </a:t>
            </a:r>
            <a:r>
              <a:rPr lang="pl-PL" sz="1000" dirty="0" err="1">
                <a:latin typeface="Arial" pitchFamily="34" charset="0"/>
                <a:cs typeface="Arial" pitchFamily="34" charset="0"/>
              </a:rPr>
              <a:t>emission</a:t>
            </a:r>
            <a:r>
              <a:rPr lang="pl-PL" sz="1000" dirty="0">
                <a:latin typeface="Arial" pitchFamily="34" charset="0"/>
                <a:cs typeface="Arial" pitchFamily="34" charset="0"/>
              </a:rPr>
              <a:t> of CO</a:t>
            </a:r>
            <a:r>
              <a:rPr lang="pl-PL" sz="1000" baseline="-25000" dirty="0">
                <a:latin typeface="Arial" pitchFamily="34" charset="0"/>
                <a:cs typeface="Arial" pitchFamily="34" charset="0"/>
              </a:rPr>
              <a:t>2</a:t>
            </a:r>
            <a:endParaRPr lang="pl-PL" sz="1000" dirty="0">
              <a:latin typeface="Arial" pitchFamily="34" charset="0"/>
              <a:cs typeface="Arial" pitchFamily="34" charset="0"/>
            </a:endParaRPr>
          </a:p>
          <a:p>
            <a:pPr marL="447675" lvl="1" indent="-180975"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GPBE </a:t>
            </a:r>
            <a:r>
              <a:rPr lang="pl-PL"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a:latin typeface="Arial" pitchFamily="34" charset="0"/>
                <a:cs typeface="Arial" pitchFamily="34" charset="0"/>
              </a:rPr>
              <a:t>sales</a:t>
            </a:r>
            <a:r>
              <a:rPr lang="pl-PL" sz="1000" dirty="0">
                <a:latin typeface="Arial" pitchFamily="34" charset="0"/>
                <a:cs typeface="Arial" pitchFamily="34" charset="0"/>
              </a:rPr>
              <a:t> of </a:t>
            </a:r>
            <a:r>
              <a:rPr lang="pl-PL" sz="1000" dirty="0" err="1">
                <a:latin typeface="Arial" pitchFamily="34" charset="0"/>
                <a:cs typeface="Arial" pitchFamily="34" charset="0"/>
              </a:rPr>
              <a:t>pellets</a:t>
            </a:r>
            <a:endParaRPr lang="pl-PL" sz="1000" dirty="0">
              <a:latin typeface="Arial" pitchFamily="34" charset="0"/>
              <a:cs typeface="Arial" pitchFamily="34" charset="0"/>
            </a:endParaRPr>
          </a:p>
          <a:p>
            <a:pPr marL="447675" lvl="1" indent="-180975"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GPBE </a:t>
            </a:r>
            <a:r>
              <a:rPr lang="pl-PL" sz="1000" dirty="0" err="1">
                <a:latin typeface="Arial" pitchFamily="34" charset="0"/>
                <a:cs typeface="Arial" pitchFamily="34" charset="0"/>
              </a:rPr>
              <a:t>South</a:t>
            </a:r>
            <a:r>
              <a:rPr lang="pl-PL" sz="1000" dirty="0">
                <a:latin typeface="Arial" pitchFamily="34" charset="0"/>
                <a:cs typeface="Arial" pitchFamily="34" charset="0"/>
              </a:rPr>
              <a:t> – start of </a:t>
            </a:r>
            <a:r>
              <a:rPr lang="pl-PL" sz="1000" dirty="0" err="1">
                <a:latin typeface="Arial" pitchFamily="34" charset="0"/>
                <a:cs typeface="Arial" pitchFamily="34" charset="0"/>
              </a:rPr>
              <a:t>operations</a:t>
            </a:r>
            <a:r>
              <a:rPr lang="pl-PL" sz="1000" dirty="0">
                <a:latin typeface="Arial" pitchFamily="34" charset="0"/>
                <a:cs typeface="Arial" pitchFamily="34" charset="0"/>
              </a:rPr>
              <a:t> in January 2011</a:t>
            </a:r>
          </a:p>
          <a:p>
            <a:pPr marL="447675" lvl="1" indent="-180975"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EC </a:t>
            </a:r>
            <a:r>
              <a:rPr lang="pl-PL" sz="1000" dirty="0">
                <a:latin typeface="Arial" pitchFamily="34" charset="0"/>
                <a:cs typeface="Arial" pitchFamily="34" charset="0"/>
              </a:rPr>
              <a:t>Jeziorna – no </a:t>
            </a:r>
            <a:r>
              <a:rPr lang="pl-PL" sz="1000" dirty="0" err="1">
                <a:latin typeface="Arial" pitchFamily="34" charset="0"/>
                <a:cs typeface="Arial" pitchFamily="34" charset="0"/>
              </a:rPr>
              <a:t>revenues</a:t>
            </a:r>
            <a:r>
              <a:rPr lang="pl-PL" sz="1000" dirty="0">
                <a:latin typeface="Arial" pitchFamily="34" charset="0"/>
                <a:cs typeface="Arial" pitchFamily="34" charset="0"/>
              </a:rPr>
              <a:t> from </a:t>
            </a:r>
            <a:r>
              <a:rPr lang="pl-PL" sz="1000" dirty="0" err="1">
                <a:latin typeface="Arial" pitchFamily="34" charset="0"/>
                <a:cs typeface="Arial" pitchFamily="34" charset="0"/>
              </a:rPr>
              <a:t>operations</a:t>
            </a:r>
            <a:r>
              <a:rPr lang="pl-PL" sz="1000" dirty="0">
                <a:latin typeface="Arial" pitchFamily="34" charset="0"/>
                <a:cs typeface="Arial" pitchFamily="34" charset="0"/>
              </a:rPr>
              <a:t> (sold in </a:t>
            </a:r>
            <a:r>
              <a:rPr lang="pl-PL" sz="1000" dirty="0" err="1">
                <a:latin typeface="Arial" pitchFamily="34" charset="0"/>
                <a:cs typeface="Arial" pitchFamily="34" charset="0"/>
              </a:rPr>
              <a:t>December</a:t>
            </a:r>
            <a:r>
              <a:rPr lang="pl-PL" sz="1000" dirty="0">
                <a:latin typeface="Arial" pitchFamily="34" charset="0"/>
                <a:cs typeface="Arial" pitchFamily="34" charset="0"/>
              </a:rPr>
              <a:t> 2010)</a:t>
            </a:r>
            <a:endParaRPr lang="en-US" sz="900" dirty="0">
              <a:latin typeface="Arial" pitchFamily="34" charset="0"/>
              <a:cs typeface="Arial" pitchFamily="34" charset="0"/>
            </a:endParaRPr>
          </a:p>
          <a:p>
            <a:pPr marL="628650" lvl="1" indent="-180975" defTabSz="957263">
              <a:spcBef>
                <a:spcPct val="20000"/>
              </a:spcBef>
              <a:buClr>
                <a:srgbClr val="FE5B00"/>
              </a:buClr>
              <a:buSzPct val="85000"/>
            </a:pPr>
            <a:endParaRPr lang="en-US" sz="900" dirty="0" smtClean="0">
              <a:solidFill>
                <a:srgbClr val="FF0000"/>
              </a:solidFill>
              <a:latin typeface="Arial" pitchFamily="34" charset="0"/>
              <a:cs typeface="Arial" pitchFamily="34" charset="0"/>
            </a:endParaRPr>
          </a:p>
        </p:txBody>
      </p:sp>
      <p:sp>
        <p:nvSpPr>
          <p:cNvPr id="9" name="pole tekstowe 8"/>
          <p:cNvSpPr txBox="1"/>
          <p:nvPr/>
        </p:nvSpPr>
        <p:spPr>
          <a:xfrm>
            <a:off x="8532813" y="6458406"/>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17</a:t>
            </a:r>
            <a:endParaRPr lang="pl-PL" sz="800" dirty="0">
              <a:solidFill>
                <a:schemeClr val="tx1">
                  <a:lumMod val="50000"/>
                  <a:lumOff val="50000"/>
                </a:schemeClr>
              </a:solidFill>
            </a:endParaRPr>
          </a:p>
        </p:txBody>
      </p:sp>
      <p:sp>
        <p:nvSpPr>
          <p:cNvPr id="3" name="pole tekstowe 2"/>
          <p:cNvSpPr txBox="1"/>
          <p:nvPr/>
        </p:nvSpPr>
        <p:spPr>
          <a:xfrm>
            <a:off x="4644009" y="3367410"/>
            <a:ext cx="4104456" cy="2794611"/>
          </a:xfrm>
          <a:prstGeom prst="rect">
            <a:avLst/>
          </a:prstGeom>
          <a:noFill/>
        </p:spPr>
        <p:txBody>
          <a:bodyPr wrap="square" rtlCol="0">
            <a:spAutoFit/>
          </a:bodyPr>
          <a:lstStyle/>
          <a:p>
            <a:pPr marL="285750" indent="-200025" defTabSz="957263">
              <a:spcBef>
                <a:spcPct val="20000"/>
              </a:spcBef>
              <a:buClr>
                <a:srgbClr val="FE5B00"/>
              </a:buClr>
              <a:buSzPct val="120000"/>
              <a:buFont typeface="Wingdings" pitchFamily="2" charset="2"/>
              <a:buChar char="§"/>
            </a:pPr>
            <a:r>
              <a:rPr lang="pl-PL" sz="1000" b="1" dirty="0" smtClean="0">
                <a:solidFill>
                  <a:srgbClr val="F26C08"/>
                </a:solidFill>
                <a:latin typeface="Arial" pitchFamily="34" charset="0"/>
                <a:cs typeface="Arial" pitchFamily="34" charset="0"/>
              </a:rPr>
              <a:t>Q4 2011/2010</a:t>
            </a:r>
            <a:r>
              <a:rPr lang="en-US" sz="1000" b="1" dirty="0" smtClean="0">
                <a:solidFill>
                  <a:srgbClr val="F26C08"/>
                </a:solidFill>
                <a:latin typeface="Arial" pitchFamily="34" charset="0"/>
                <a:cs typeface="Arial" pitchFamily="34" charset="0"/>
              </a:rPr>
              <a:t>:</a:t>
            </a:r>
            <a:endParaRPr lang="pl-PL" sz="1000" b="1" dirty="0">
              <a:solidFill>
                <a:srgbClr val="F26C08"/>
              </a:solidFill>
              <a:latin typeface="Arial" pitchFamily="34" charset="0"/>
              <a:cs typeface="Arial" pitchFamily="34" charset="0"/>
            </a:endParaRPr>
          </a:p>
          <a:p>
            <a:pPr marL="542925" lvl="1" indent="-276225" algn="just" defTabSz="957263">
              <a:spcBef>
                <a:spcPct val="20000"/>
              </a:spcBef>
              <a:buClr>
                <a:srgbClr val="FE5B00"/>
              </a:buClr>
              <a:buSzPct val="85000"/>
              <a:buFont typeface="Arial" charset="0"/>
              <a:buChar char="►"/>
            </a:pPr>
            <a:r>
              <a:rPr lang="en-US" sz="1000" dirty="0" smtClean="0">
                <a:latin typeface="Arial" pitchFamily="34" charset="0"/>
                <a:cs typeface="Arial" pitchFamily="34" charset="0"/>
              </a:rPr>
              <a:t>SM </a:t>
            </a:r>
            <a:r>
              <a:rPr lang="pl-PL"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a:latin typeface="Arial" pitchFamily="34" charset="0"/>
                <a:cs typeface="Arial" pitchFamily="34" charset="0"/>
              </a:rPr>
              <a:t>current</a:t>
            </a:r>
            <a:r>
              <a:rPr lang="pl-PL" sz="1000" dirty="0">
                <a:latin typeface="Arial" pitchFamily="34" charset="0"/>
                <a:cs typeface="Arial" pitchFamily="34" charset="0"/>
              </a:rPr>
              <a:t> GE </a:t>
            </a:r>
            <a:r>
              <a:rPr lang="pl-PL" sz="1000" dirty="0" err="1" smtClean="0">
                <a:latin typeface="Arial" pitchFamily="34" charset="0"/>
                <a:cs typeface="Arial" pitchFamily="34" charset="0"/>
              </a:rPr>
              <a:t>revenues</a:t>
            </a:r>
            <a:r>
              <a:rPr lang="pl-PL" sz="1000" dirty="0" smtClean="0">
                <a:solidFill>
                  <a:srgbClr val="FF0000"/>
                </a:solidFill>
                <a:latin typeface="Arial" pitchFamily="34" charset="0"/>
                <a:cs typeface="Arial" pitchFamily="34" charset="0"/>
              </a:rPr>
              <a:t>, </a:t>
            </a:r>
            <a:r>
              <a:rPr lang="pl-PL" sz="1000" dirty="0" err="1" smtClean="0">
                <a:latin typeface="Arial" pitchFamily="34" charset="0"/>
                <a:cs typeface="Arial" pitchFamily="34" charset="0"/>
              </a:rPr>
              <a:t>negative</a:t>
            </a:r>
            <a:r>
              <a:rPr lang="pl-PL" sz="1000" dirty="0" smtClean="0">
                <a:latin typeface="Arial" pitchFamily="34" charset="0"/>
                <a:cs typeface="Arial" pitchFamily="34" charset="0"/>
              </a:rPr>
              <a:t> </a:t>
            </a:r>
            <a:r>
              <a:rPr lang="pl-PL" sz="1000" dirty="0" err="1">
                <a:latin typeface="Arial" pitchFamily="34" charset="0"/>
                <a:cs typeface="Arial" pitchFamily="34" charset="0"/>
              </a:rPr>
              <a:t>impact</a:t>
            </a:r>
            <a:r>
              <a:rPr lang="pl-PL" sz="1000" dirty="0">
                <a:latin typeface="Arial" pitchFamily="34" charset="0"/>
                <a:cs typeface="Arial" pitchFamily="34" charset="0"/>
              </a:rPr>
              <a:t> of </a:t>
            </a:r>
            <a:r>
              <a:rPr lang="pl-PL" sz="1000" dirty="0" err="1">
                <a:latin typeface="Arial" pitchFamily="34" charset="0"/>
                <a:cs typeface="Arial" pitchFamily="34" charset="0"/>
              </a:rPr>
              <a:t>lower</a:t>
            </a:r>
            <a:r>
              <a:rPr lang="pl-PL" sz="1000" dirty="0">
                <a:latin typeface="Arial" pitchFamily="34" charset="0"/>
                <a:cs typeface="Arial" pitchFamily="34" charset="0"/>
              </a:rPr>
              <a:t> RE </a:t>
            </a:r>
            <a:r>
              <a:rPr lang="pl-PL" sz="1000" dirty="0" err="1">
                <a:latin typeface="Arial" pitchFamily="34" charset="0"/>
                <a:cs typeface="Arial" pitchFamily="34" charset="0"/>
              </a:rPr>
              <a:t>prices</a:t>
            </a:r>
            <a:r>
              <a:rPr lang="pl-PL" sz="1000" dirty="0">
                <a:latin typeface="Arial" pitchFamily="34" charset="0"/>
                <a:cs typeface="Arial" pitchFamily="34" charset="0"/>
              </a:rPr>
              <a:t> </a:t>
            </a:r>
            <a:endParaRPr lang="pl-PL" sz="1000" dirty="0" smtClean="0">
              <a:latin typeface="Arial" pitchFamily="34" charset="0"/>
              <a:cs typeface="Arial" pitchFamily="34" charset="0"/>
            </a:endParaRPr>
          </a:p>
          <a:p>
            <a:pPr marL="542925" lvl="1" indent="-276225" algn="just"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SM </a:t>
            </a:r>
            <a:r>
              <a:rPr lang="pl-PL"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a:latin typeface="Arial" pitchFamily="34" charset="0"/>
                <a:cs typeface="Arial" pitchFamily="34" charset="0"/>
              </a:rPr>
              <a:t>current</a:t>
            </a:r>
            <a:r>
              <a:rPr lang="pl-PL" sz="1000" dirty="0">
                <a:latin typeface="Arial" pitchFamily="34" charset="0"/>
                <a:cs typeface="Arial" pitchFamily="34" charset="0"/>
              </a:rPr>
              <a:t> Equity Service </a:t>
            </a:r>
            <a:r>
              <a:rPr lang="pl-PL" sz="1000" dirty="0" err="1">
                <a:latin typeface="Arial" pitchFamily="34" charset="0"/>
                <a:cs typeface="Arial" pitchFamily="34" charset="0"/>
              </a:rPr>
              <a:t>Payment</a:t>
            </a:r>
            <a:r>
              <a:rPr lang="pl-PL" sz="1000" dirty="0">
                <a:latin typeface="Arial" pitchFamily="34" charset="0"/>
                <a:cs typeface="Arial" pitchFamily="34" charset="0"/>
              </a:rPr>
              <a:t>  </a:t>
            </a:r>
          </a:p>
          <a:p>
            <a:pPr marL="542925" lvl="1" indent="-276225" algn="just" defTabSz="957263">
              <a:spcBef>
                <a:spcPct val="20000"/>
              </a:spcBef>
              <a:buClr>
                <a:srgbClr val="FE5B00"/>
              </a:buClr>
              <a:buSzPct val="85000"/>
              <a:buFont typeface="Arial" charset="0"/>
              <a:buChar char="►"/>
            </a:pPr>
            <a:r>
              <a:rPr lang="en-US" sz="1000" dirty="0" smtClean="0">
                <a:latin typeface="Arial" pitchFamily="34" charset="0"/>
                <a:cs typeface="Arial" pitchFamily="34" charset="0"/>
              </a:rPr>
              <a:t>EL </a:t>
            </a:r>
            <a:r>
              <a:rPr lang="en-US" sz="1000" dirty="0">
                <a:latin typeface="Arial" pitchFamily="34" charset="0"/>
                <a:cs typeface="Arial" pitchFamily="34" charset="0"/>
              </a:rPr>
              <a:t>Mercury </a:t>
            </a:r>
            <a:r>
              <a:rPr lang="pl-PL" sz="1000" dirty="0">
                <a:latin typeface="Arial" pitchFamily="34" charset="0"/>
                <a:cs typeface="Arial" pitchFamily="34" charset="0"/>
              </a:rPr>
              <a:t>–</a:t>
            </a:r>
            <a:r>
              <a:rPr lang="en-US" sz="1000" dirty="0">
                <a:latin typeface="Arial" pitchFamily="34" charset="0"/>
                <a:cs typeface="Arial" pitchFamily="34" charset="0"/>
              </a:rPr>
              <a:t> </a:t>
            </a:r>
            <a:r>
              <a:rPr lang="pl-PL" sz="1000" dirty="0" err="1">
                <a:latin typeface="Arial" pitchFamily="34" charset="0"/>
                <a:cs typeface="Arial" pitchFamily="34" charset="0"/>
              </a:rPr>
              <a:t>higher</a:t>
            </a:r>
            <a:r>
              <a:rPr lang="pl-PL" sz="1000" dirty="0">
                <a:latin typeface="Arial" pitchFamily="34" charset="0"/>
                <a:cs typeface="Arial" pitchFamily="34" charset="0"/>
              </a:rPr>
              <a:t> </a:t>
            </a:r>
            <a:r>
              <a:rPr lang="pl-PL" sz="1000" dirty="0" err="1">
                <a:latin typeface="Arial" pitchFamily="34" charset="0"/>
                <a:cs typeface="Arial" pitchFamily="34" charset="0"/>
              </a:rPr>
              <a:t>electricity</a:t>
            </a:r>
            <a:r>
              <a:rPr lang="pl-PL" sz="1000" dirty="0">
                <a:latin typeface="Arial" pitchFamily="34" charset="0"/>
                <a:cs typeface="Arial" pitchFamily="34" charset="0"/>
              </a:rPr>
              <a:t> </a:t>
            </a:r>
            <a:r>
              <a:rPr lang="pl-PL" sz="1000" dirty="0" smtClean="0">
                <a:latin typeface="Arial" pitchFamily="34" charset="0"/>
                <a:cs typeface="Arial" pitchFamily="34" charset="0"/>
              </a:rPr>
              <a:t>sale</a:t>
            </a:r>
            <a:endParaRPr lang="pl-PL" sz="1000" dirty="0">
              <a:solidFill>
                <a:srgbClr val="FF0000"/>
              </a:solidFill>
              <a:latin typeface="Arial" pitchFamily="34" charset="0"/>
              <a:cs typeface="Arial" pitchFamily="34" charset="0"/>
            </a:endParaRPr>
          </a:p>
          <a:p>
            <a:pPr marL="542925" lvl="1" indent="-276225" algn="just"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WF </a:t>
            </a:r>
            <a:r>
              <a:rPr lang="pl-PL" sz="1000" dirty="0">
                <a:latin typeface="Arial" pitchFamily="34" charset="0"/>
                <a:cs typeface="Arial" pitchFamily="34" charset="0"/>
              </a:rPr>
              <a:t>Puck – </a:t>
            </a:r>
            <a:r>
              <a:rPr lang="pl-PL" sz="1000" dirty="0" err="1">
                <a:latin typeface="Arial" pitchFamily="34" charset="0"/>
                <a:cs typeface="Arial" pitchFamily="34" charset="0"/>
              </a:rPr>
              <a:t>more</a:t>
            </a:r>
            <a:r>
              <a:rPr lang="pl-PL" sz="1000" dirty="0">
                <a:latin typeface="Arial" pitchFamily="34" charset="0"/>
                <a:cs typeface="Arial" pitchFamily="34" charset="0"/>
              </a:rPr>
              <a:t> </a:t>
            </a:r>
            <a:r>
              <a:rPr lang="pl-PL" sz="1000" dirty="0" err="1">
                <a:latin typeface="Arial" pitchFamily="34" charset="0"/>
                <a:cs typeface="Arial" pitchFamily="34" charset="0"/>
              </a:rPr>
              <a:t>energy</a:t>
            </a:r>
            <a:r>
              <a:rPr lang="pl-PL" sz="1000" dirty="0">
                <a:latin typeface="Arial" pitchFamily="34" charset="0"/>
                <a:cs typeface="Arial" pitchFamily="34" charset="0"/>
              </a:rPr>
              <a:t> sold </a:t>
            </a:r>
            <a:r>
              <a:rPr lang="pl-PL" sz="1000" dirty="0" err="1">
                <a:latin typeface="Arial" pitchFamily="34" charset="0"/>
                <a:cs typeface="Arial" pitchFamily="34" charset="0"/>
              </a:rPr>
              <a:t>due</a:t>
            </a:r>
            <a:r>
              <a:rPr lang="pl-PL" sz="1000" dirty="0">
                <a:latin typeface="Arial" pitchFamily="34" charset="0"/>
                <a:cs typeface="Arial" pitchFamily="34" charset="0"/>
              </a:rPr>
              <a:t> to much </a:t>
            </a:r>
            <a:r>
              <a:rPr lang="pl-PL" sz="1000" dirty="0" err="1">
                <a:latin typeface="Arial" pitchFamily="34" charset="0"/>
                <a:cs typeface="Arial" pitchFamily="34" charset="0"/>
              </a:rPr>
              <a:t>better</a:t>
            </a:r>
            <a:r>
              <a:rPr lang="pl-PL" sz="1000" dirty="0">
                <a:latin typeface="Arial" pitchFamily="34" charset="0"/>
                <a:cs typeface="Arial" pitchFamily="34" charset="0"/>
              </a:rPr>
              <a:t> wind </a:t>
            </a:r>
            <a:r>
              <a:rPr lang="pl-PL" sz="1000" dirty="0" err="1" smtClean="0">
                <a:latin typeface="Arial" pitchFamily="34" charset="0"/>
                <a:cs typeface="Arial" pitchFamily="34" charset="0"/>
              </a:rPr>
              <a:t>conditions</a:t>
            </a:r>
            <a:endParaRPr lang="pl-PL" sz="1000" dirty="0" smtClean="0">
              <a:solidFill>
                <a:srgbClr val="FF0000"/>
              </a:solidFill>
              <a:latin typeface="Arial" pitchFamily="34" charset="0"/>
              <a:cs typeface="Arial" pitchFamily="34" charset="0"/>
            </a:endParaRPr>
          </a:p>
          <a:p>
            <a:pPr marL="455613" lvl="1" indent="-193675" defTabSz="957263">
              <a:spcBef>
                <a:spcPct val="20000"/>
              </a:spcBef>
              <a:buClr>
                <a:srgbClr val="FE5B00"/>
              </a:buClr>
              <a:buSzPct val="85000"/>
              <a:buFont typeface="Arial" charset="0"/>
              <a:buChar char="►"/>
            </a:pPr>
            <a:r>
              <a:rPr lang="pl-PL" sz="1000" dirty="0" smtClean="0">
                <a:solidFill>
                  <a:srgbClr val="FF0000"/>
                </a:solidFill>
                <a:latin typeface="Arial" pitchFamily="34" charset="0"/>
                <a:cs typeface="Arial" pitchFamily="34" charset="0"/>
              </a:rPr>
              <a:t>  </a:t>
            </a:r>
            <a:r>
              <a:rPr lang="pl-PL" sz="1000" dirty="0" smtClean="0">
                <a:latin typeface="Arial" pitchFamily="34" charset="0"/>
                <a:cs typeface="Arial" pitchFamily="34" charset="0"/>
              </a:rPr>
              <a:t>GPBE – </a:t>
            </a:r>
            <a:r>
              <a:rPr lang="pl-PL" sz="1000" dirty="0" err="1" smtClean="0">
                <a:latin typeface="Arial" pitchFamily="34" charset="0"/>
                <a:cs typeface="Arial" pitchFamily="34" charset="0"/>
              </a:rPr>
              <a:t>higher</a:t>
            </a:r>
            <a:r>
              <a:rPr lang="pl-PL" sz="1000" dirty="0" smtClean="0">
                <a:latin typeface="Arial" pitchFamily="34" charset="0"/>
                <a:cs typeface="Arial" pitchFamily="34" charset="0"/>
              </a:rPr>
              <a:t> </a:t>
            </a:r>
            <a:r>
              <a:rPr lang="pl-PL" sz="1000" dirty="0" err="1" smtClean="0">
                <a:latin typeface="Arial" pitchFamily="34" charset="0"/>
                <a:cs typeface="Arial" pitchFamily="34" charset="0"/>
              </a:rPr>
              <a:t>sales</a:t>
            </a:r>
            <a:r>
              <a:rPr lang="pl-PL" sz="1000" dirty="0" smtClean="0">
                <a:latin typeface="Arial" pitchFamily="34" charset="0"/>
                <a:cs typeface="Arial" pitchFamily="34" charset="0"/>
              </a:rPr>
              <a:t> of </a:t>
            </a:r>
            <a:r>
              <a:rPr lang="pl-PL" sz="1000" dirty="0" err="1" smtClean="0">
                <a:latin typeface="Arial" pitchFamily="34" charset="0"/>
                <a:cs typeface="Arial" pitchFamily="34" charset="0"/>
              </a:rPr>
              <a:t>pellets</a:t>
            </a:r>
            <a:endParaRPr lang="pl-PL" sz="1000" dirty="0" smtClean="0">
              <a:latin typeface="Arial" pitchFamily="34" charset="0"/>
              <a:cs typeface="Arial" pitchFamily="34" charset="0"/>
            </a:endParaRPr>
          </a:p>
          <a:p>
            <a:pPr marL="542925" lvl="1" indent="-276225" algn="just"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GPBE </a:t>
            </a:r>
            <a:r>
              <a:rPr lang="pl-PL" sz="1000" dirty="0" err="1" smtClean="0">
                <a:latin typeface="Arial" pitchFamily="34" charset="0"/>
                <a:cs typeface="Arial" pitchFamily="34" charset="0"/>
              </a:rPr>
              <a:t>South</a:t>
            </a:r>
            <a:r>
              <a:rPr lang="pl-PL" sz="1000" dirty="0" smtClean="0">
                <a:latin typeface="Arial" pitchFamily="34" charset="0"/>
                <a:cs typeface="Arial" pitchFamily="34" charset="0"/>
              </a:rPr>
              <a:t> </a:t>
            </a:r>
            <a:r>
              <a:rPr lang="pl-PL" sz="1000" dirty="0">
                <a:latin typeface="Arial" pitchFamily="34" charset="0"/>
                <a:cs typeface="Arial" pitchFamily="34" charset="0"/>
              </a:rPr>
              <a:t>– start of </a:t>
            </a:r>
            <a:r>
              <a:rPr lang="pl-PL" sz="1000" dirty="0" err="1">
                <a:latin typeface="Arial" pitchFamily="34" charset="0"/>
                <a:cs typeface="Arial" pitchFamily="34" charset="0"/>
              </a:rPr>
              <a:t>operations</a:t>
            </a:r>
            <a:r>
              <a:rPr lang="pl-PL" sz="1000" dirty="0">
                <a:latin typeface="Arial" pitchFamily="34" charset="0"/>
                <a:cs typeface="Arial" pitchFamily="34" charset="0"/>
              </a:rPr>
              <a:t> in January </a:t>
            </a:r>
            <a:r>
              <a:rPr lang="pl-PL" sz="1000" dirty="0" smtClean="0">
                <a:latin typeface="Arial" pitchFamily="34" charset="0"/>
                <a:cs typeface="Arial" pitchFamily="34" charset="0"/>
              </a:rPr>
              <a:t>2011</a:t>
            </a:r>
            <a:endParaRPr lang="pl-PL" sz="1000" dirty="0" smtClean="0">
              <a:solidFill>
                <a:srgbClr val="FF0000"/>
              </a:solidFill>
              <a:latin typeface="Arial" pitchFamily="34" charset="0"/>
              <a:cs typeface="Arial" pitchFamily="34" charset="0"/>
            </a:endParaRPr>
          </a:p>
          <a:p>
            <a:pPr marL="542925" lvl="1" indent="-276225" algn="just" defTabSz="957263">
              <a:spcBef>
                <a:spcPct val="20000"/>
              </a:spcBef>
              <a:buClr>
                <a:srgbClr val="FE5B00"/>
              </a:buClr>
              <a:buSzPct val="85000"/>
              <a:buFont typeface="Arial" charset="0"/>
              <a:buChar char="►"/>
            </a:pPr>
            <a:r>
              <a:rPr lang="pl-PL" sz="1000" dirty="0" smtClean="0">
                <a:latin typeface="Arial" pitchFamily="34" charset="0"/>
                <a:cs typeface="Arial" pitchFamily="34" charset="0"/>
              </a:rPr>
              <a:t>EC </a:t>
            </a:r>
            <a:r>
              <a:rPr lang="pl-PL" sz="1000" dirty="0">
                <a:latin typeface="Arial" pitchFamily="34" charset="0"/>
                <a:cs typeface="Arial" pitchFamily="34" charset="0"/>
              </a:rPr>
              <a:t>Jeziorna – no </a:t>
            </a:r>
            <a:r>
              <a:rPr lang="pl-PL" sz="1000" dirty="0" err="1">
                <a:latin typeface="Arial" pitchFamily="34" charset="0"/>
                <a:cs typeface="Arial" pitchFamily="34" charset="0"/>
              </a:rPr>
              <a:t>revenues</a:t>
            </a:r>
            <a:r>
              <a:rPr lang="pl-PL" sz="1000" dirty="0">
                <a:latin typeface="Arial" pitchFamily="34" charset="0"/>
                <a:cs typeface="Arial" pitchFamily="34" charset="0"/>
              </a:rPr>
              <a:t> from </a:t>
            </a:r>
            <a:r>
              <a:rPr lang="pl-PL" sz="1000" dirty="0" err="1">
                <a:latin typeface="Arial" pitchFamily="34" charset="0"/>
                <a:cs typeface="Arial" pitchFamily="34" charset="0"/>
              </a:rPr>
              <a:t>operations</a:t>
            </a:r>
            <a:r>
              <a:rPr lang="pl-PL" sz="1000" dirty="0">
                <a:latin typeface="Arial" pitchFamily="34" charset="0"/>
                <a:cs typeface="Arial" pitchFamily="34" charset="0"/>
              </a:rPr>
              <a:t> (sold in </a:t>
            </a:r>
            <a:r>
              <a:rPr lang="pl-PL" sz="1000" dirty="0" err="1">
                <a:latin typeface="Arial" pitchFamily="34" charset="0"/>
                <a:cs typeface="Arial" pitchFamily="34" charset="0"/>
              </a:rPr>
              <a:t>December</a:t>
            </a:r>
            <a:r>
              <a:rPr lang="pl-PL" sz="1000" dirty="0">
                <a:latin typeface="Arial" pitchFamily="34" charset="0"/>
                <a:cs typeface="Arial" pitchFamily="34" charset="0"/>
              </a:rPr>
              <a:t> 2010)</a:t>
            </a:r>
          </a:p>
          <a:p>
            <a:pPr marL="542925" lvl="1" indent="-276225" algn="just" defTabSz="957263">
              <a:spcBef>
                <a:spcPct val="20000"/>
              </a:spcBef>
              <a:buClr>
                <a:srgbClr val="FE5B00"/>
              </a:buClr>
              <a:buSzPct val="85000"/>
              <a:buFont typeface="Arial" charset="0"/>
              <a:buChar char="►"/>
            </a:pPr>
            <a:endParaRPr lang="pl-PL" sz="1000" dirty="0" smtClean="0">
              <a:solidFill>
                <a:srgbClr val="FF0000"/>
              </a:solidFill>
              <a:latin typeface="Arial" pitchFamily="34" charset="0"/>
              <a:cs typeface="Arial" pitchFamily="34" charset="0"/>
            </a:endParaRPr>
          </a:p>
          <a:p>
            <a:pPr marL="542925" lvl="1" indent="-276225" defTabSz="957263">
              <a:spcBef>
                <a:spcPct val="20000"/>
              </a:spcBef>
              <a:buClr>
                <a:srgbClr val="FE5B00"/>
              </a:buClr>
              <a:buSzPct val="85000"/>
              <a:buFont typeface="Arial" charset="0"/>
              <a:buChar char="►"/>
            </a:pPr>
            <a:endParaRPr lang="en-US" sz="900" dirty="0">
              <a:solidFill>
                <a:srgbClr val="FF0000"/>
              </a:solidFill>
              <a:latin typeface="Arial" pitchFamily="34" charset="0"/>
              <a:cs typeface="Arial" pitchFamily="34" charset="0"/>
            </a:endParaRPr>
          </a:p>
          <a:p>
            <a:pPr marL="285750" indent="-285750" defTabSz="957263">
              <a:spcBef>
                <a:spcPct val="20000"/>
              </a:spcBef>
              <a:buClr>
                <a:srgbClr val="FE5B00"/>
              </a:buClr>
              <a:buSzPct val="120000"/>
              <a:buFont typeface="Wingdings" pitchFamily="2" charset="2"/>
              <a:buChar char="§"/>
            </a:pPr>
            <a:endParaRPr lang="en-US" sz="900" b="1" dirty="0">
              <a:solidFill>
                <a:srgbClr val="F26C08"/>
              </a:solidFill>
              <a:latin typeface="Arial" pitchFamily="34" charset="0"/>
              <a:cs typeface="Arial" pitchFamily="34" charset="0"/>
            </a:endParaRPr>
          </a:p>
          <a:p>
            <a:endParaRPr lang="pl-PL" dirty="0"/>
          </a:p>
        </p:txBody>
      </p:sp>
      <p:graphicFrame>
        <p:nvGraphicFramePr>
          <p:cNvPr id="12" name="Wykres 11"/>
          <p:cNvGraphicFramePr>
            <a:graphicFrameLocks/>
          </p:cNvGraphicFramePr>
          <p:nvPr>
            <p:extLst>
              <p:ext uri="{D42A27DB-BD31-4B8C-83A1-F6EECF244321}">
                <p14:modId xmlns:p14="http://schemas.microsoft.com/office/powerpoint/2010/main" val="1656487120"/>
              </p:ext>
            </p:extLst>
          </p:nvPr>
        </p:nvGraphicFramePr>
        <p:xfrm>
          <a:off x="25" y="1284189"/>
          <a:ext cx="4461815" cy="2129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Wykres 10"/>
          <p:cNvGraphicFramePr>
            <a:graphicFrameLocks/>
          </p:cNvGraphicFramePr>
          <p:nvPr>
            <p:extLst>
              <p:ext uri="{D42A27DB-BD31-4B8C-83A1-F6EECF244321}">
                <p14:modId xmlns:p14="http://schemas.microsoft.com/office/powerpoint/2010/main" val="3165030186"/>
              </p:ext>
            </p:extLst>
          </p:nvPr>
        </p:nvGraphicFramePr>
        <p:xfrm>
          <a:off x="4929386" y="1363788"/>
          <a:ext cx="3740123" cy="1954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4785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ymbol zastępczy numeru slajdu 1"/>
          <p:cNvSpPr>
            <a:spLocks noGrp="1"/>
          </p:cNvSpPr>
          <p:nvPr>
            <p:ph type="sldNum" sz="quarter" idx="12"/>
          </p:nvPr>
        </p:nvSpPr>
        <p:spPr>
          <a:noFill/>
        </p:spPr>
        <p:txBody>
          <a:bodyPr/>
          <a:lstStyle/>
          <a:p>
            <a:fld id="{57244F8C-552F-4CAB-A898-D4D7446C00F1}" type="slidenum">
              <a:rPr lang="pl-PL" smtClean="0"/>
              <a:pPr/>
              <a:t>18</a:t>
            </a:fld>
            <a:endParaRPr lang="pl-PL" smtClean="0"/>
          </a:p>
        </p:txBody>
      </p:sp>
      <p:pic>
        <p:nvPicPr>
          <p:cNvPr id="205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5" name="pole tekstowe 3"/>
          <p:cNvSpPr txBox="1">
            <a:spLocks noChangeArrowheads="1"/>
          </p:cNvSpPr>
          <p:nvPr/>
        </p:nvSpPr>
        <p:spPr bwMode="auto">
          <a:xfrm>
            <a:off x="3563888" y="476672"/>
            <a:ext cx="5976292" cy="369332"/>
          </a:xfrm>
          <a:prstGeom prst="rect">
            <a:avLst/>
          </a:prstGeom>
          <a:noFill/>
          <a:ln w="9525">
            <a:noFill/>
            <a:miter lim="800000"/>
            <a:headEnd/>
            <a:tailEnd/>
          </a:ln>
        </p:spPr>
        <p:txBody>
          <a:bodyPr wrap="square">
            <a:spAutoFit/>
          </a:bodyPr>
          <a:lstStyle/>
          <a:p>
            <a:pPr>
              <a:defRPr/>
            </a:pPr>
            <a:r>
              <a:rPr lang="pl-PL" b="1" dirty="0" smtClean="0">
                <a:solidFill>
                  <a:schemeClr val="bg1">
                    <a:lumMod val="50000"/>
                  </a:schemeClr>
                </a:solidFill>
                <a:latin typeface="Trebuchet MS" pitchFamily="34" charset="0"/>
              </a:rPr>
              <a:t>12 </a:t>
            </a:r>
            <a:r>
              <a:rPr lang="pl-PL" b="1" dirty="0" err="1" smtClean="0">
                <a:solidFill>
                  <a:schemeClr val="bg1">
                    <a:lumMod val="50000"/>
                  </a:schemeClr>
                </a:solidFill>
                <a:latin typeface="Trebuchet MS" pitchFamily="34" charset="0"/>
              </a:rPr>
              <a:t>months</a:t>
            </a:r>
            <a:r>
              <a:rPr lang="pl-PL" b="1" dirty="0" smtClean="0">
                <a:solidFill>
                  <a:schemeClr val="bg1">
                    <a:lumMod val="50000"/>
                  </a:schemeClr>
                </a:solidFill>
                <a:latin typeface="Trebuchet MS" pitchFamily="34" charset="0"/>
              </a:rPr>
              <a:t> and Q4 2011/2010 - </a:t>
            </a:r>
            <a:r>
              <a:rPr lang="pl-PL" b="1" dirty="0" err="1" smtClean="0">
                <a:solidFill>
                  <a:schemeClr val="bg1">
                    <a:lumMod val="50000"/>
                  </a:schemeClr>
                </a:solidFill>
                <a:latin typeface="Trebuchet MS" pitchFamily="34" charset="0"/>
              </a:rPr>
              <a:t>Revenues</a:t>
            </a:r>
            <a:endParaRPr lang="en-GB" b="1" dirty="0">
              <a:solidFill>
                <a:schemeClr val="bg1">
                  <a:lumMod val="50000"/>
                </a:schemeClr>
              </a:solidFill>
              <a:latin typeface="Trebuchet MS" pitchFamily="34" charset="0"/>
            </a:endParaRPr>
          </a:p>
        </p:txBody>
      </p:sp>
      <p:sp>
        <p:nvSpPr>
          <p:cNvPr id="9" name="pole tekstowe 8"/>
          <p:cNvSpPr txBox="1"/>
          <p:nvPr/>
        </p:nvSpPr>
        <p:spPr>
          <a:xfrm>
            <a:off x="8532813" y="6566128"/>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18</a:t>
            </a:r>
            <a:endParaRPr lang="pl-PL" sz="800" dirty="0">
              <a:solidFill>
                <a:schemeClr val="tx1">
                  <a:lumMod val="50000"/>
                  <a:lumOff val="50000"/>
                </a:schemeClr>
              </a:solidFill>
            </a:endParaRPr>
          </a:p>
        </p:txBody>
      </p:sp>
      <p:sp>
        <p:nvSpPr>
          <p:cNvPr id="2" name="Prostokąt 1"/>
          <p:cNvSpPr/>
          <p:nvPr/>
        </p:nvSpPr>
        <p:spPr>
          <a:xfrm>
            <a:off x="107504" y="4221088"/>
            <a:ext cx="3960440" cy="1441933"/>
          </a:xfrm>
          <a:prstGeom prst="rect">
            <a:avLst/>
          </a:prstGeom>
        </p:spPr>
        <p:txBody>
          <a:bodyPr wrap="square">
            <a:spAutoFit/>
          </a:bodyPr>
          <a:lstStyle/>
          <a:p>
            <a:pPr marL="628650" lvl="1" indent="-266700" defTabSz="957263">
              <a:spcBef>
                <a:spcPct val="20000"/>
              </a:spcBef>
              <a:spcAft>
                <a:spcPts val="600"/>
              </a:spcAft>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revenues</a:t>
            </a:r>
            <a:r>
              <a:rPr lang="pl-PL" sz="1050" dirty="0">
                <a:latin typeface="Arial" pitchFamily="34" charset="0"/>
                <a:cs typeface="Arial" pitchFamily="34" charset="0"/>
              </a:rPr>
              <a:t>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a:t>
            </a:r>
            <a:endParaRPr lang="pl-PL" sz="1050" dirty="0" smtClean="0">
              <a:solidFill>
                <a:srgbClr val="FF0000"/>
              </a:solidFill>
              <a:latin typeface="Arial" pitchFamily="34" charset="0"/>
              <a:cs typeface="Arial" pitchFamily="34" charset="0"/>
            </a:endParaRPr>
          </a:p>
          <a:p>
            <a:pPr marL="628650" lvl="1" indent="-266700" defTabSz="957263">
              <a:spcBef>
                <a:spcPct val="20000"/>
              </a:spcBef>
              <a:spcAft>
                <a:spcPts val="600"/>
              </a:spcAft>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revenues</a:t>
            </a:r>
            <a:r>
              <a:rPr lang="pl-PL" sz="1050" dirty="0">
                <a:latin typeface="Arial" pitchFamily="34" charset="0"/>
                <a:cs typeface="Arial" pitchFamily="34" charset="0"/>
              </a:rPr>
              <a:t> </a:t>
            </a:r>
            <a:r>
              <a:rPr lang="pl-PL" sz="1050" dirty="0" smtClean="0">
                <a:latin typeface="Arial" pitchFamily="34" charset="0"/>
                <a:cs typeface="Arial" pitchFamily="34" charset="0"/>
              </a:rPr>
              <a:t>from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sale (WF Wartkowo, WF Pągów)  in 2010 </a:t>
            </a:r>
            <a:r>
              <a:rPr lang="pl-PL" sz="1050" dirty="0" err="1">
                <a:latin typeface="Arial" pitchFamily="34" charset="0"/>
                <a:cs typeface="Arial" pitchFamily="34" charset="0"/>
              </a:rPr>
              <a:t>amounted</a:t>
            </a:r>
            <a:r>
              <a:rPr lang="pl-PL" sz="1050" dirty="0">
                <a:latin typeface="Arial" pitchFamily="34" charset="0"/>
                <a:cs typeface="Arial" pitchFamily="34" charset="0"/>
              </a:rPr>
              <a:t> </a:t>
            </a:r>
            <a:r>
              <a:rPr lang="pl-PL" sz="1050" dirty="0" smtClean="0">
                <a:latin typeface="Arial" pitchFamily="34" charset="0"/>
                <a:cs typeface="Arial" pitchFamily="34" charset="0"/>
              </a:rPr>
              <a:t> to </a:t>
            </a:r>
            <a:r>
              <a:rPr lang="pl-PL" sz="1050" dirty="0">
                <a:latin typeface="Arial" pitchFamily="34" charset="0"/>
                <a:cs typeface="Arial" pitchFamily="34" charset="0"/>
              </a:rPr>
              <a:t>PLN </a:t>
            </a:r>
            <a:r>
              <a:rPr lang="pl-PL" sz="1050" dirty="0" smtClean="0">
                <a:latin typeface="Arial" pitchFamily="34" charset="0"/>
                <a:cs typeface="Arial" pitchFamily="34" charset="0"/>
              </a:rPr>
              <a:t>60.4 </a:t>
            </a:r>
            <a:r>
              <a:rPr lang="pl-PL" sz="1050" dirty="0">
                <a:latin typeface="Arial" pitchFamily="34" charset="0"/>
                <a:cs typeface="Arial" pitchFamily="34" charset="0"/>
              </a:rPr>
              <a:t>mil</a:t>
            </a:r>
            <a:r>
              <a:rPr lang="pl-PL" sz="1050" dirty="0" smtClean="0">
                <a:latin typeface="Arial" pitchFamily="34" charset="0"/>
                <a:cs typeface="Arial" pitchFamily="34" charset="0"/>
              </a:rPr>
              <a:t>. </a:t>
            </a:r>
            <a:r>
              <a:rPr lang="pl-PL" sz="1050" dirty="0">
                <a:latin typeface="Arial" pitchFamily="34" charset="0"/>
                <a:cs typeface="Arial" pitchFamily="34" charset="0"/>
              </a:rPr>
              <a:t>a</a:t>
            </a:r>
            <a:r>
              <a:rPr lang="pl-PL" sz="1050" dirty="0" smtClean="0">
                <a:latin typeface="Arial" pitchFamily="34" charset="0"/>
                <a:cs typeface="Arial" pitchFamily="34" charset="0"/>
              </a:rPr>
              <a:t>nd in 2011 the </a:t>
            </a:r>
            <a:r>
              <a:rPr lang="pl-PL" sz="1050" dirty="0" err="1" smtClean="0">
                <a:latin typeface="Arial" pitchFamily="34" charset="0"/>
                <a:cs typeface="Arial" pitchFamily="34" charset="0"/>
              </a:rPr>
              <a:t>revenues</a:t>
            </a:r>
            <a:r>
              <a:rPr lang="pl-PL" sz="1050" dirty="0" smtClean="0">
                <a:latin typeface="Arial" pitchFamily="34" charset="0"/>
                <a:cs typeface="Arial" pitchFamily="34" charset="0"/>
              </a:rPr>
              <a:t> from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sale (WF Klukowo, </a:t>
            </a:r>
            <a:r>
              <a:rPr lang="pl-PL" sz="1050" dirty="0" err="1" smtClean="0">
                <a:latin typeface="Arial" pitchFamily="34" charset="0"/>
                <a:cs typeface="Arial" pitchFamily="34" charset="0"/>
              </a:rPr>
              <a:t>Samborsko</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amounted</a:t>
            </a:r>
            <a:r>
              <a:rPr lang="pl-PL" sz="1050" dirty="0" smtClean="0">
                <a:latin typeface="Arial" pitchFamily="34" charset="0"/>
                <a:cs typeface="Arial" pitchFamily="34" charset="0"/>
              </a:rPr>
              <a:t> to PLN 78.6 mil.</a:t>
            </a:r>
            <a:endParaRPr lang="pl-PL" sz="1050" dirty="0">
              <a:latin typeface="Arial" pitchFamily="34" charset="0"/>
              <a:cs typeface="Arial" pitchFamily="34" charset="0"/>
            </a:endParaRPr>
          </a:p>
          <a:p>
            <a:pPr marL="628650" lvl="1" indent="-266700" defTabSz="957263">
              <a:spcBef>
                <a:spcPct val="20000"/>
              </a:spcBef>
              <a:spcAft>
                <a:spcPts val="600"/>
              </a:spcAft>
              <a:buClr>
                <a:srgbClr val="FE5B00"/>
              </a:buClr>
              <a:buSzPct val="85000"/>
              <a:buFont typeface="Arial" charset="0"/>
              <a:buChar char="►"/>
              <a:tabLst>
                <a:tab pos="88900" algn="l"/>
              </a:tabLst>
            </a:pPr>
            <a:endParaRPr lang="pl-PL" sz="1050" dirty="0" smtClean="0">
              <a:solidFill>
                <a:srgbClr val="FF0000"/>
              </a:solidFill>
              <a:latin typeface="Arial" pitchFamily="34" charset="0"/>
              <a:cs typeface="Arial" pitchFamily="34" charset="0"/>
            </a:endParaRPr>
          </a:p>
        </p:txBody>
      </p:sp>
      <p:sp>
        <p:nvSpPr>
          <p:cNvPr id="12" name="Prostokąt 1"/>
          <p:cNvSpPr/>
          <p:nvPr/>
        </p:nvSpPr>
        <p:spPr>
          <a:xfrm>
            <a:off x="4412332" y="4221088"/>
            <a:ext cx="4053162" cy="1449628"/>
          </a:xfrm>
          <a:prstGeom prst="rect">
            <a:avLst/>
          </a:prstGeom>
        </p:spPr>
        <p:txBody>
          <a:bodyPr wrap="square">
            <a:spAutoFit/>
          </a:bodyPr>
          <a:lstStyle/>
          <a:p>
            <a:pPr marL="628650" lvl="1" indent="-266700"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of </a:t>
            </a:r>
            <a:r>
              <a:rPr lang="pl-PL" sz="1050" dirty="0" err="1">
                <a:latin typeface="Arial" pitchFamily="34" charset="0"/>
                <a:cs typeface="Arial" pitchFamily="34" charset="0"/>
              </a:rPr>
              <a:t>revenues</a:t>
            </a:r>
            <a:r>
              <a:rPr lang="pl-PL" sz="1050" dirty="0">
                <a:latin typeface="Arial" pitchFamily="34" charset="0"/>
                <a:cs typeface="Arial" pitchFamily="34" charset="0"/>
              </a:rPr>
              <a:t>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a:t>
            </a:r>
            <a:r>
              <a:rPr lang="pl-PL" sz="1050" dirty="0" smtClean="0">
                <a:solidFill>
                  <a:srgbClr val="FF0000"/>
                </a:solidFill>
                <a:latin typeface="Arial" pitchFamily="34" charset="0"/>
                <a:cs typeface="Arial" pitchFamily="34" charset="0"/>
              </a:rPr>
              <a:t/>
            </a:r>
            <a:br>
              <a:rPr lang="pl-PL" sz="1050" dirty="0" smtClean="0">
                <a:solidFill>
                  <a:srgbClr val="FF0000"/>
                </a:solidFill>
                <a:latin typeface="Arial" pitchFamily="34" charset="0"/>
                <a:cs typeface="Arial" pitchFamily="34" charset="0"/>
              </a:rPr>
            </a:br>
            <a:endParaRPr lang="pl-PL" sz="1050" dirty="0">
              <a:solidFill>
                <a:srgbClr val="FF0000"/>
              </a:solidFill>
              <a:latin typeface="Arial" pitchFamily="34" charset="0"/>
              <a:cs typeface="Arial" pitchFamily="34" charset="0"/>
            </a:endParaRPr>
          </a:p>
          <a:p>
            <a:pPr marL="628650" lvl="1" indent="-266700" defTabSz="957263">
              <a:spcBef>
                <a:spcPct val="20000"/>
              </a:spcBef>
              <a:buClr>
                <a:srgbClr val="FE5B00"/>
              </a:buClr>
              <a:buSzPct val="85000"/>
              <a:buFont typeface="Arial" charset="0"/>
              <a:buChar char="►"/>
              <a:tabLst>
                <a:tab pos="88900" algn="l"/>
              </a:tabLst>
            </a:pPr>
            <a:r>
              <a:rPr lang="pl-PL" sz="1050" dirty="0" err="1">
                <a:latin typeface="Arial" pitchFamily="34" charset="0"/>
                <a:cs typeface="Arial" pitchFamily="34" charset="0"/>
              </a:rPr>
              <a:t>Impact</a:t>
            </a:r>
            <a:r>
              <a:rPr lang="pl-PL" sz="1050" dirty="0">
                <a:latin typeface="Arial" pitchFamily="34" charset="0"/>
                <a:cs typeface="Arial" pitchFamily="34" charset="0"/>
              </a:rPr>
              <a:t> of </a:t>
            </a:r>
            <a:r>
              <a:rPr lang="pl-PL" sz="1050" dirty="0" err="1">
                <a:latin typeface="Arial" pitchFamily="34" charset="0"/>
                <a:cs typeface="Arial" pitchFamily="34" charset="0"/>
              </a:rPr>
              <a:t>revenues</a:t>
            </a:r>
            <a:r>
              <a:rPr lang="pl-PL" sz="1050" dirty="0">
                <a:latin typeface="Arial" pitchFamily="34" charset="0"/>
                <a:cs typeface="Arial" pitchFamily="34" charset="0"/>
              </a:rPr>
              <a:t> from wind </a:t>
            </a:r>
            <a:r>
              <a:rPr lang="pl-PL" sz="1050" dirty="0" err="1">
                <a:latin typeface="Arial" pitchFamily="34" charset="0"/>
                <a:cs typeface="Arial" pitchFamily="34" charset="0"/>
              </a:rPr>
              <a:t>farms</a:t>
            </a:r>
            <a:r>
              <a:rPr lang="pl-PL" sz="1050" dirty="0">
                <a:latin typeface="Arial" pitchFamily="34" charset="0"/>
                <a:cs typeface="Arial" pitchFamily="34" charset="0"/>
              </a:rPr>
              <a:t> sale </a:t>
            </a:r>
            <a:r>
              <a:rPr lang="pl-PL" sz="1050" dirty="0" smtClean="0">
                <a:latin typeface="Arial" pitchFamily="34" charset="0"/>
                <a:cs typeface="Arial" pitchFamily="34" charset="0"/>
              </a:rPr>
              <a:t>(WF </a:t>
            </a:r>
            <a:r>
              <a:rPr lang="pl-PL" sz="1050" dirty="0">
                <a:latin typeface="Arial" pitchFamily="34" charset="0"/>
                <a:cs typeface="Arial" pitchFamily="34" charset="0"/>
              </a:rPr>
              <a:t>Pągów)  in </a:t>
            </a:r>
            <a:r>
              <a:rPr lang="pl-PL" sz="1050" dirty="0" smtClean="0">
                <a:latin typeface="Arial" pitchFamily="34" charset="0"/>
                <a:cs typeface="Arial" pitchFamily="34" charset="0"/>
              </a:rPr>
              <a:t>Q4 2010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42.6 </a:t>
            </a:r>
            <a:r>
              <a:rPr lang="pl-PL" sz="1050" dirty="0">
                <a:latin typeface="Arial" pitchFamily="34" charset="0"/>
                <a:cs typeface="Arial" pitchFamily="34" charset="0"/>
              </a:rPr>
              <a:t>mil. and in 2011 the </a:t>
            </a:r>
            <a:r>
              <a:rPr lang="pl-PL" sz="1050" dirty="0" err="1">
                <a:latin typeface="Arial" pitchFamily="34" charset="0"/>
                <a:cs typeface="Arial" pitchFamily="34" charset="0"/>
              </a:rPr>
              <a:t>revenues</a:t>
            </a:r>
            <a:r>
              <a:rPr lang="pl-PL" sz="1050" dirty="0">
                <a:latin typeface="Arial" pitchFamily="34" charset="0"/>
                <a:cs typeface="Arial" pitchFamily="34" charset="0"/>
              </a:rPr>
              <a:t> from wind </a:t>
            </a:r>
            <a:r>
              <a:rPr lang="pl-PL" sz="1050" dirty="0" err="1">
                <a:latin typeface="Arial" pitchFamily="34" charset="0"/>
                <a:cs typeface="Arial" pitchFamily="34" charset="0"/>
              </a:rPr>
              <a:t>farms</a:t>
            </a:r>
            <a:r>
              <a:rPr lang="pl-PL" sz="1050" dirty="0">
                <a:latin typeface="Arial" pitchFamily="34" charset="0"/>
                <a:cs typeface="Arial" pitchFamily="34" charset="0"/>
              </a:rPr>
              <a:t> sale (WF Klukowo, </a:t>
            </a:r>
            <a:r>
              <a:rPr lang="pl-PL" sz="1050" dirty="0" err="1">
                <a:latin typeface="Arial" pitchFamily="34" charset="0"/>
                <a:cs typeface="Arial" pitchFamily="34" charset="0"/>
              </a:rPr>
              <a:t>Samborsko</a:t>
            </a:r>
            <a:r>
              <a:rPr lang="pl-PL" sz="1050" dirty="0">
                <a:latin typeface="Arial" pitchFamily="34" charset="0"/>
                <a:cs typeface="Arial" pitchFamily="34" charset="0"/>
              </a:rPr>
              <a:t>)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78.6 mil.</a:t>
            </a:r>
          </a:p>
          <a:p>
            <a:pPr marL="361950" lvl="1" defTabSz="957263">
              <a:spcBef>
                <a:spcPct val="20000"/>
              </a:spcBef>
              <a:buClr>
                <a:srgbClr val="FE5B00"/>
              </a:buClr>
              <a:buSzPct val="85000"/>
              <a:tabLst>
                <a:tab pos="88900" algn="l"/>
              </a:tabLst>
            </a:pPr>
            <a:r>
              <a:rPr lang="pl-PL" sz="1050" dirty="0" smtClean="0">
                <a:solidFill>
                  <a:srgbClr val="FF0000"/>
                </a:solidFill>
                <a:latin typeface="Arial" pitchFamily="34" charset="0"/>
                <a:cs typeface="Arial" pitchFamily="34" charset="0"/>
              </a:rPr>
              <a:t/>
            </a:r>
            <a:br>
              <a:rPr lang="pl-PL" sz="1050" dirty="0" smtClean="0">
                <a:solidFill>
                  <a:srgbClr val="FF0000"/>
                </a:solidFill>
                <a:latin typeface="Arial" pitchFamily="34" charset="0"/>
                <a:cs typeface="Arial" pitchFamily="34" charset="0"/>
              </a:rPr>
            </a:br>
            <a:endParaRPr lang="pl-PL" sz="1050" dirty="0">
              <a:solidFill>
                <a:srgbClr val="FF0000"/>
              </a:solidFill>
              <a:latin typeface="Arial" pitchFamily="34" charset="0"/>
              <a:cs typeface="Arial" pitchFamily="34" charset="0"/>
            </a:endParaRPr>
          </a:p>
        </p:txBody>
      </p:sp>
      <p:graphicFrame>
        <p:nvGraphicFramePr>
          <p:cNvPr id="10" name="Wykres 9"/>
          <p:cNvGraphicFramePr>
            <a:graphicFrameLocks/>
          </p:cNvGraphicFramePr>
          <p:nvPr>
            <p:extLst>
              <p:ext uri="{D42A27DB-BD31-4B8C-83A1-F6EECF244321}">
                <p14:modId xmlns:p14="http://schemas.microsoft.com/office/powerpoint/2010/main" val="793746023"/>
              </p:ext>
            </p:extLst>
          </p:nvPr>
        </p:nvGraphicFramePr>
        <p:xfrm>
          <a:off x="395536" y="1556791"/>
          <a:ext cx="3933682" cy="2664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Wykres 10"/>
          <p:cNvGraphicFramePr>
            <a:graphicFrameLocks/>
          </p:cNvGraphicFramePr>
          <p:nvPr>
            <p:extLst>
              <p:ext uri="{D42A27DB-BD31-4B8C-83A1-F6EECF244321}">
                <p14:modId xmlns:p14="http://schemas.microsoft.com/office/powerpoint/2010/main" val="306157087"/>
              </p:ext>
            </p:extLst>
          </p:nvPr>
        </p:nvGraphicFramePr>
        <p:xfrm>
          <a:off x="4567461" y="1556792"/>
          <a:ext cx="4115393" cy="27363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53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65996" y="0"/>
            <a:ext cx="8928520" cy="6858000"/>
          </a:xfrm>
          <a:prstGeom prst="rect">
            <a:avLst/>
          </a:prstGeom>
          <a:noFill/>
          <a:ln w="9525">
            <a:noFill/>
            <a:miter lim="800000"/>
            <a:headEnd/>
            <a:tailEnd/>
          </a:ln>
        </p:spPr>
      </p:pic>
      <p:sp>
        <p:nvSpPr>
          <p:cNvPr id="3078" name="pole tekstowe 3"/>
          <p:cNvSpPr txBox="1">
            <a:spLocks noChangeArrowheads="1"/>
          </p:cNvSpPr>
          <p:nvPr/>
        </p:nvSpPr>
        <p:spPr bwMode="auto">
          <a:xfrm>
            <a:off x="3275856" y="369136"/>
            <a:ext cx="5986536" cy="923330"/>
          </a:xfrm>
          <a:prstGeom prst="rect">
            <a:avLst/>
          </a:prstGeom>
          <a:noFill/>
          <a:ln w="9525">
            <a:noFill/>
            <a:miter lim="800000"/>
            <a:headEnd/>
            <a:tailEnd/>
          </a:ln>
        </p:spPr>
        <p:txBody>
          <a:bodyPr wrap="square">
            <a:spAutoFit/>
          </a:bodyPr>
          <a:lstStyle/>
          <a:p>
            <a:pPr>
              <a:defRPr/>
            </a:pPr>
            <a:r>
              <a:rPr lang="pl-PL" b="1" dirty="0" smtClean="0">
                <a:solidFill>
                  <a:schemeClr val="bg1">
                    <a:lumMod val="50000"/>
                  </a:schemeClr>
                </a:solidFill>
                <a:latin typeface="Trebuchet MS" pitchFamily="34" charset="0"/>
              </a:rPr>
              <a:t>12 </a:t>
            </a:r>
            <a:r>
              <a:rPr lang="pl-PL" b="1" dirty="0" err="1" smtClean="0">
                <a:solidFill>
                  <a:schemeClr val="bg1">
                    <a:lumMod val="50000"/>
                  </a:schemeClr>
                </a:solidFill>
                <a:latin typeface="Trebuchet MS" pitchFamily="34" charset="0"/>
              </a:rPr>
              <a:t>months</a:t>
            </a:r>
            <a:r>
              <a:rPr lang="pl-PL" b="1" dirty="0" smtClean="0">
                <a:solidFill>
                  <a:schemeClr val="bg1">
                    <a:lumMod val="50000"/>
                  </a:schemeClr>
                </a:solidFill>
                <a:latin typeface="Trebuchet MS" pitchFamily="34" charset="0"/>
              </a:rPr>
              <a:t> </a:t>
            </a:r>
            <a:r>
              <a:rPr lang="pl-PL" b="1" dirty="0">
                <a:solidFill>
                  <a:schemeClr val="bg1">
                    <a:lumMod val="50000"/>
                  </a:schemeClr>
                </a:solidFill>
                <a:latin typeface="Trebuchet MS" pitchFamily="34" charset="0"/>
              </a:rPr>
              <a:t>and </a:t>
            </a:r>
            <a:r>
              <a:rPr lang="pl-PL" b="1" dirty="0" smtClean="0">
                <a:solidFill>
                  <a:schemeClr val="bg1">
                    <a:lumMod val="50000"/>
                  </a:schemeClr>
                </a:solidFill>
                <a:latin typeface="Trebuchet MS" pitchFamily="34" charset="0"/>
              </a:rPr>
              <a:t>Q4 </a:t>
            </a:r>
            <a:r>
              <a:rPr lang="pl-PL" b="1" dirty="0">
                <a:solidFill>
                  <a:schemeClr val="bg1">
                    <a:lumMod val="50000"/>
                  </a:schemeClr>
                </a:solidFill>
                <a:latin typeface="Trebuchet MS" pitchFamily="34" charset="0"/>
              </a:rPr>
              <a:t>2011/2010 Performance - </a:t>
            </a:r>
            <a:r>
              <a:rPr lang="pl-PL" b="1" dirty="0" err="1">
                <a:solidFill>
                  <a:schemeClr val="bg1">
                    <a:lumMod val="50000"/>
                  </a:schemeClr>
                </a:solidFill>
                <a:latin typeface="Trebuchet MS" pitchFamily="34" charset="0"/>
              </a:rPr>
              <a:t>Adjusted</a:t>
            </a:r>
            <a:r>
              <a:rPr lang="pl-PL" b="1" dirty="0">
                <a:solidFill>
                  <a:schemeClr val="bg1">
                    <a:lumMod val="50000"/>
                  </a:schemeClr>
                </a:solidFill>
                <a:latin typeface="Trebuchet MS" pitchFamily="34" charset="0"/>
              </a:rPr>
              <a:t> EBITDA* </a:t>
            </a:r>
            <a:r>
              <a:rPr lang="pl-PL" b="1" dirty="0" err="1">
                <a:solidFill>
                  <a:srgbClr val="7F7F7F"/>
                </a:solidFill>
                <a:latin typeface="Trebuchet MS" pitchFamily="34" charset="0"/>
              </a:rPr>
              <a:t>Excluding</a:t>
            </a:r>
            <a:r>
              <a:rPr lang="pl-PL" b="1" dirty="0">
                <a:solidFill>
                  <a:srgbClr val="7F7F7F"/>
                </a:solidFill>
                <a:latin typeface="Trebuchet MS" pitchFamily="34" charset="0"/>
              </a:rPr>
              <a:t> Wind </a:t>
            </a:r>
            <a:r>
              <a:rPr lang="pl-PL" b="1" dirty="0" err="1">
                <a:solidFill>
                  <a:srgbClr val="7F7F7F"/>
                </a:solidFill>
                <a:latin typeface="Trebuchet MS" pitchFamily="34" charset="0"/>
              </a:rPr>
              <a:t>Farms</a:t>
            </a:r>
            <a:r>
              <a:rPr lang="pl-PL" b="1" dirty="0">
                <a:solidFill>
                  <a:srgbClr val="7F7F7F"/>
                </a:solidFill>
                <a:latin typeface="Trebuchet MS" pitchFamily="34" charset="0"/>
              </a:rPr>
              <a:t> sale </a:t>
            </a:r>
            <a:endParaRPr lang="pl-PL" b="1" dirty="0">
              <a:solidFill>
                <a:schemeClr val="bg1">
                  <a:lumMod val="50000"/>
                </a:schemeClr>
              </a:solidFill>
              <a:latin typeface="Trebuchet MS" pitchFamily="34" charset="0"/>
            </a:endParaRPr>
          </a:p>
          <a:p>
            <a:pPr>
              <a:defRPr/>
            </a:pPr>
            <a:r>
              <a:rPr lang="pl-PL" dirty="0" smtClean="0">
                <a:solidFill>
                  <a:srgbClr val="7F7F7F"/>
                </a:solidFill>
                <a:latin typeface="Trebuchet MS" pitchFamily="34" charset="0"/>
              </a:rPr>
              <a:t> </a:t>
            </a:r>
            <a:endParaRPr lang="pl-PL" dirty="0">
              <a:solidFill>
                <a:schemeClr val="bg1">
                  <a:lumMod val="50000"/>
                </a:schemeClr>
              </a:solidFill>
              <a:latin typeface="Trebuchet MS" pitchFamily="34" charset="0"/>
            </a:endParaRPr>
          </a:p>
        </p:txBody>
      </p:sp>
      <p:sp>
        <p:nvSpPr>
          <p:cNvPr id="36868" name="pole tekstowe 6"/>
          <p:cNvSpPr txBox="1">
            <a:spLocks noChangeArrowheads="1"/>
          </p:cNvSpPr>
          <p:nvPr/>
        </p:nvSpPr>
        <p:spPr bwMode="auto">
          <a:xfrm>
            <a:off x="900113" y="4437063"/>
            <a:ext cx="112712" cy="369887"/>
          </a:xfrm>
          <a:prstGeom prst="rect">
            <a:avLst/>
          </a:prstGeom>
          <a:noFill/>
          <a:ln w="9525">
            <a:noFill/>
            <a:miter lim="800000"/>
            <a:headEnd/>
            <a:tailEnd/>
          </a:ln>
        </p:spPr>
        <p:txBody>
          <a:bodyPr>
            <a:spAutoFit/>
          </a:bodyPr>
          <a:lstStyle/>
          <a:p>
            <a:endParaRPr lang="en-US" dirty="0"/>
          </a:p>
        </p:txBody>
      </p:sp>
      <p:sp>
        <p:nvSpPr>
          <p:cNvPr id="36869" name="pole tekstowe 7"/>
          <p:cNvSpPr txBox="1">
            <a:spLocks noChangeArrowheads="1"/>
          </p:cNvSpPr>
          <p:nvPr/>
        </p:nvSpPr>
        <p:spPr bwMode="auto">
          <a:xfrm>
            <a:off x="251520" y="3924334"/>
            <a:ext cx="4096705" cy="2257541"/>
          </a:xfrm>
          <a:prstGeom prst="rect">
            <a:avLst/>
          </a:prstGeom>
          <a:noFill/>
          <a:ln w="9525">
            <a:noFill/>
            <a:miter lim="800000"/>
            <a:headEnd/>
            <a:tailEnd/>
          </a:ln>
        </p:spPr>
        <p:txBody>
          <a:bodyPr wrap="square">
            <a:sp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50" b="1" dirty="0" smtClean="0">
                <a:solidFill>
                  <a:srgbClr val="F26C08"/>
                </a:solidFill>
                <a:latin typeface="Arial" pitchFamily="34" charset="0"/>
                <a:cs typeface="Arial" pitchFamily="34" charset="0"/>
              </a:rPr>
              <a:t>12 </a:t>
            </a:r>
            <a:r>
              <a:rPr lang="pl-PL" sz="1050" b="1" dirty="0" err="1" smtClean="0">
                <a:solidFill>
                  <a:srgbClr val="F26C08"/>
                </a:solidFill>
                <a:latin typeface="Arial" pitchFamily="34" charset="0"/>
                <a:cs typeface="Arial" pitchFamily="34" charset="0"/>
              </a:rPr>
              <a:t>months</a:t>
            </a:r>
            <a:r>
              <a:rPr lang="en-GB" sz="1050" b="1" dirty="0" smtClean="0">
                <a:solidFill>
                  <a:srgbClr val="F26C08"/>
                </a:solidFill>
                <a:latin typeface="Arial" pitchFamily="34" charset="0"/>
                <a:cs typeface="Arial" pitchFamily="34" charset="0"/>
              </a:rPr>
              <a:t>:</a:t>
            </a:r>
            <a:endParaRPr lang="pl-PL" sz="1050" b="1" dirty="0">
              <a:solidFill>
                <a:srgbClr val="F26C08"/>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smtClean="0">
                <a:latin typeface="Arial" pitchFamily="34" charset="0"/>
                <a:cs typeface="Arial" pitchFamily="34" charset="0"/>
              </a:rPr>
              <a:t>revenues</a:t>
            </a:r>
            <a:endParaRPr lang="pl-PL" sz="1050" dirty="0">
              <a:solidFill>
                <a:srgbClr val="FF0000"/>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en-US" sz="1050" dirty="0">
                <a:latin typeface="Arial" pitchFamily="34" charset="0"/>
                <a:cs typeface="Arial" pitchFamily="34" charset="0"/>
              </a:rPr>
              <a:t>EL Mercury </a:t>
            </a:r>
            <a:r>
              <a:rPr lang="pl-PL" sz="1050" dirty="0">
                <a:latin typeface="Arial" pitchFamily="34" charset="0"/>
                <a:cs typeface="Arial" pitchFamily="34" charset="0"/>
              </a:rPr>
              <a:t>oraz WF Puck – </a:t>
            </a:r>
            <a:r>
              <a:rPr lang="pl-PL" sz="1050" dirty="0" err="1">
                <a:latin typeface="Arial" pitchFamily="34" charset="0"/>
                <a:cs typeface="Arial" pitchFamily="34" charset="0"/>
              </a:rPr>
              <a:t>better</a:t>
            </a:r>
            <a:r>
              <a:rPr lang="pl-PL" sz="1050" dirty="0">
                <a:latin typeface="Arial" pitchFamily="34" charset="0"/>
                <a:cs typeface="Arial" pitchFamily="34" charset="0"/>
              </a:rPr>
              <a:t> </a:t>
            </a:r>
            <a:r>
              <a:rPr lang="pl-PL" sz="1050" dirty="0" err="1">
                <a:latin typeface="Arial" pitchFamily="34" charset="0"/>
                <a:cs typeface="Arial" pitchFamily="34" charset="0"/>
              </a:rPr>
              <a:t>efficiency</a:t>
            </a:r>
            <a:endParaRPr lang="pl-PL" sz="1050" dirty="0">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a:latin typeface="Arial" pitchFamily="34" charset="0"/>
                <a:cs typeface="Arial" pitchFamily="34" charset="0"/>
              </a:rPr>
              <a:t>Lower management </a:t>
            </a:r>
            <a:r>
              <a:rPr lang="pl-PL" sz="1050" dirty="0" err="1">
                <a:latin typeface="Arial" pitchFamily="34" charset="0"/>
                <a:cs typeface="Arial" pitchFamily="34" charset="0"/>
              </a:rPr>
              <a:t>option</a:t>
            </a:r>
            <a:r>
              <a:rPr lang="pl-PL" sz="1050" dirty="0">
                <a:latin typeface="Arial" pitchFamily="34" charset="0"/>
                <a:cs typeface="Arial" pitchFamily="34" charset="0"/>
              </a:rPr>
              <a:t> </a:t>
            </a:r>
            <a:r>
              <a:rPr lang="pl-PL" sz="1050" dirty="0" err="1">
                <a:latin typeface="Arial" pitchFamily="34" charset="0"/>
                <a:cs typeface="Arial" pitchFamily="34" charset="0"/>
              </a:rPr>
              <a:t>costs</a:t>
            </a:r>
            <a:r>
              <a:rPr lang="pl-PL" sz="1050" dirty="0">
                <a:latin typeface="Arial" pitchFamily="34" charset="0"/>
                <a:cs typeface="Arial" pitchFamily="34" charset="0"/>
              </a:rPr>
              <a:t>  by PLN </a:t>
            </a:r>
            <a:r>
              <a:rPr lang="pl-PL" sz="1050" dirty="0" smtClean="0">
                <a:latin typeface="Arial" pitchFamily="34" charset="0"/>
                <a:cs typeface="Arial" pitchFamily="34" charset="0"/>
              </a:rPr>
              <a:t>2.6 </a:t>
            </a:r>
            <a:r>
              <a:rPr lang="pl-PL" sz="1050" dirty="0">
                <a:latin typeface="Arial" pitchFamily="34" charset="0"/>
                <a:cs typeface="Arial" pitchFamily="34" charset="0"/>
              </a:rPr>
              <a:t>mil .</a:t>
            </a:r>
          </a:p>
          <a:p>
            <a:pPr marL="542925" lvl="2" indent="-276225" defTabSz="957263">
              <a:spcBef>
                <a:spcPct val="20000"/>
              </a:spcBef>
              <a:buClr>
                <a:srgbClr val="FE5B00"/>
              </a:buClr>
              <a:buSzPct val="85000"/>
              <a:buFont typeface="Arial" charset="0"/>
              <a:buChar char="►"/>
              <a:tabLst>
                <a:tab pos="88900" algn="l"/>
              </a:tabLst>
            </a:pPr>
            <a:r>
              <a:rPr lang="en-US" sz="1050" dirty="0">
                <a:latin typeface="Arial" pitchFamily="34" charset="0"/>
                <a:cs typeface="Arial" pitchFamily="34" charset="0"/>
              </a:rPr>
              <a:t>Sale of land by the receiver and collection of PLN </a:t>
            </a:r>
            <a:r>
              <a:rPr lang="pl-PL" sz="1050" dirty="0" smtClean="0">
                <a:latin typeface="Arial" pitchFamily="34" charset="0"/>
                <a:cs typeface="Arial" pitchFamily="34" charset="0"/>
              </a:rPr>
              <a:t>4</a:t>
            </a:r>
            <a:r>
              <a:rPr lang="en-US" sz="1050" dirty="0" smtClean="0">
                <a:latin typeface="Arial" pitchFamily="34" charset="0"/>
                <a:cs typeface="Arial" pitchFamily="34" charset="0"/>
              </a:rPr>
              <a:t>.</a:t>
            </a:r>
            <a:r>
              <a:rPr lang="pl-PL" sz="1050" dirty="0" smtClean="0">
                <a:latin typeface="Arial" pitchFamily="34" charset="0"/>
                <a:cs typeface="Arial" pitchFamily="34" charset="0"/>
              </a:rPr>
              <a:t>3</a:t>
            </a:r>
            <a:r>
              <a:rPr lang="en-US" sz="1050" dirty="0" smtClean="0">
                <a:latin typeface="Arial" pitchFamily="34" charset="0"/>
                <a:cs typeface="Arial" pitchFamily="34" charset="0"/>
              </a:rPr>
              <a:t> </a:t>
            </a:r>
            <a:r>
              <a:rPr lang="en-US" sz="1050" dirty="0">
                <a:latin typeface="Arial" pitchFamily="34" charset="0"/>
                <a:cs typeface="Arial" pitchFamily="34" charset="0"/>
              </a:rPr>
              <a:t>mil</a:t>
            </a:r>
            <a:r>
              <a:rPr lang="pl-PL" sz="1050" dirty="0">
                <a:latin typeface="Arial" pitchFamily="34" charset="0"/>
                <a:cs typeface="Arial" pitchFamily="34" charset="0"/>
              </a:rPr>
              <a:t>.</a:t>
            </a:r>
            <a:r>
              <a:rPr lang="en-US" sz="1050" dirty="0">
                <a:latin typeface="Arial" pitchFamily="34" charset="0"/>
                <a:cs typeface="Arial" pitchFamily="34" charset="0"/>
              </a:rPr>
              <a:t> receivables by EC </a:t>
            </a:r>
            <a:r>
              <a:rPr lang="en-US" sz="1050" dirty="0" err="1">
                <a:latin typeface="Arial" pitchFamily="34" charset="0"/>
                <a:cs typeface="Arial" pitchFamily="34" charset="0"/>
              </a:rPr>
              <a:t>Wizów</a:t>
            </a:r>
            <a:endParaRPr lang="en-US" sz="1050" dirty="0">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EBITDA </a:t>
            </a:r>
            <a:r>
              <a:rPr lang="pl-PL" sz="1050" dirty="0">
                <a:latin typeface="Arial" pitchFamily="34" charset="0"/>
                <a:cs typeface="Arial" pitchFamily="34" charset="0"/>
              </a:rPr>
              <a:t>in GPBE </a:t>
            </a:r>
            <a:r>
              <a:rPr lang="pl-PL" sz="1050" dirty="0" err="1">
                <a:latin typeface="Arial" pitchFamily="34" charset="0"/>
                <a:cs typeface="Arial" pitchFamily="34" charset="0"/>
              </a:rPr>
              <a:t>North</a:t>
            </a:r>
            <a:r>
              <a:rPr lang="pl-PL" sz="1050" dirty="0">
                <a:latin typeface="Arial" pitchFamily="34" charset="0"/>
                <a:cs typeface="Arial" pitchFamily="34" charset="0"/>
              </a:rPr>
              <a:t> and GPBE </a:t>
            </a:r>
            <a:r>
              <a:rPr lang="pl-PL" sz="1050" dirty="0" err="1">
                <a:latin typeface="Arial" pitchFamily="34" charset="0"/>
                <a:cs typeface="Arial" pitchFamily="34" charset="0"/>
              </a:rPr>
              <a:t>South</a:t>
            </a:r>
            <a:r>
              <a:rPr lang="pl-PL" sz="1050" dirty="0">
                <a:latin typeface="Arial" pitchFamily="34" charset="0"/>
                <a:cs typeface="Arial" pitchFamily="34" charset="0"/>
              </a:rPr>
              <a:t> </a:t>
            </a:r>
            <a:r>
              <a:rPr lang="pl-PL" sz="1050" dirty="0" err="1">
                <a:latin typeface="Arial" pitchFamily="34" charset="0"/>
                <a:cs typeface="Arial" pitchFamily="34" charset="0"/>
              </a:rPr>
              <a:t>lower</a:t>
            </a:r>
            <a:r>
              <a:rPr lang="pl-PL" sz="1050" dirty="0">
                <a:latin typeface="Arial" pitchFamily="34" charset="0"/>
                <a:cs typeface="Arial" pitchFamily="34" charset="0"/>
              </a:rPr>
              <a:t> </a:t>
            </a:r>
            <a:r>
              <a:rPr lang="pl-PL" sz="1050" dirty="0" err="1">
                <a:latin typeface="Arial" pitchFamily="34" charset="0"/>
                <a:cs typeface="Arial" pitchFamily="34" charset="0"/>
              </a:rPr>
              <a:t>due</a:t>
            </a:r>
            <a:r>
              <a:rPr lang="pl-PL" sz="1050" dirty="0">
                <a:latin typeface="Arial" pitchFamily="34" charset="0"/>
                <a:cs typeface="Arial" pitchFamily="34" charset="0"/>
              </a:rPr>
              <a:t> to </a:t>
            </a:r>
            <a:r>
              <a:rPr lang="pl-PL" sz="1050" dirty="0" err="1">
                <a:latin typeface="Arial" pitchFamily="34" charset="0"/>
                <a:cs typeface="Arial" pitchFamily="34" charset="0"/>
              </a:rPr>
              <a:t>higher</a:t>
            </a:r>
            <a:r>
              <a:rPr lang="pl-PL" sz="1050" dirty="0">
                <a:latin typeface="Arial" pitchFamily="34" charset="0"/>
                <a:cs typeface="Arial" pitchFamily="34" charset="0"/>
              </a:rPr>
              <a:t> </a:t>
            </a:r>
            <a:r>
              <a:rPr lang="pl-PL" sz="1050" dirty="0" err="1">
                <a:latin typeface="Arial" pitchFamily="34" charset="0"/>
                <a:cs typeface="Arial" pitchFamily="34" charset="0"/>
              </a:rPr>
              <a:t>prices</a:t>
            </a:r>
            <a:r>
              <a:rPr lang="pl-PL" sz="1050" dirty="0">
                <a:latin typeface="Arial" pitchFamily="34" charset="0"/>
                <a:cs typeface="Arial" pitchFamily="34" charset="0"/>
              </a:rPr>
              <a:t> of straw and </a:t>
            </a:r>
            <a:r>
              <a:rPr lang="pl-PL" sz="1050" dirty="0" err="1">
                <a:latin typeface="Arial" pitchFamily="34" charset="0"/>
                <a:cs typeface="Arial" pitchFamily="34" charset="0"/>
              </a:rPr>
              <a:t>higher</a:t>
            </a:r>
            <a:r>
              <a:rPr lang="pl-PL" sz="1050" dirty="0">
                <a:latin typeface="Arial" pitchFamily="34" charset="0"/>
                <a:cs typeface="Arial" pitchFamily="34" charset="0"/>
              </a:rPr>
              <a:t> </a:t>
            </a:r>
            <a:r>
              <a:rPr lang="pl-PL" sz="1050" dirty="0" err="1">
                <a:latin typeface="Arial" pitchFamily="34" charset="0"/>
                <a:cs typeface="Arial" pitchFamily="34" charset="0"/>
              </a:rPr>
              <a:t>production</a:t>
            </a:r>
            <a:r>
              <a:rPr lang="pl-PL" sz="1050" dirty="0">
                <a:latin typeface="Arial" pitchFamily="34" charset="0"/>
                <a:cs typeface="Arial" pitchFamily="34" charset="0"/>
              </a:rPr>
              <a:t> </a:t>
            </a:r>
            <a:r>
              <a:rPr lang="pl-PL" sz="1050" dirty="0" err="1">
                <a:latin typeface="Arial" pitchFamily="34" charset="0"/>
                <a:cs typeface="Arial" pitchFamily="34" charset="0"/>
              </a:rPr>
              <a:t>costs</a:t>
            </a:r>
            <a:r>
              <a:rPr lang="pl-PL" sz="1050" dirty="0">
                <a:latin typeface="Arial" pitchFamily="34" charset="0"/>
                <a:cs typeface="Arial" pitchFamily="34" charset="0"/>
              </a:rPr>
              <a:t>  </a:t>
            </a:r>
            <a:r>
              <a:rPr lang="pl-PL" sz="1050" dirty="0" err="1">
                <a:latin typeface="Arial" pitchFamily="34" charset="0"/>
                <a:cs typeface="Arial" pitchFamily="34" charset="0"/>
              </a:rPr>
              <a:t>due</a:t>
            </a:r>
            <a:r>
              <a:rPr lang="pl-PL" sz="1050" dirty="0">
                <a:latin typeface="Arial" pitchFamily="34" charset="0"/>
                <a:cs typeface="Arial" pitchFamily="34" charset="0"/>
              </a:rPr>
              <a:t> to </a:t>
            </a:r>
            <a:r>
              <a:rPr lang="pl-PL" sz="1050" dirty="0" err="1">
                <a:latin typeface="Arial" pitchFamily="34" charset="0"/>
                <a:cs typeface="Arial" pitchFamily="34" charset="0"/>
              </a:rPr>
              <a:t>poor</a:t>
            </a:r>
            <a:r>
              <a:rPr lang="pl-PL" sz="1050" dirty="0">
                <a:latin typeface="Arial" pitchFamily="34" charset="0"/>
                <a:cs typeface="Arial" pitchFamily="34" charset="0"/>
              </a:rPr>
              <a:t> straw </a:t>
            </a:r>
            <a:r>
              <a:rPr lang="pl-PL" sz="1050" dirty="0" err="1">
                <a:latin typeface="Arial" pitchFamily="34" charset="0"/>
                <a:cs typeface="Arial" pitchFamily="34" charset="0"/>
              </a:rPr>
              <a:t>quality</a:t>
            </a:r>
            <a:r>
              <a:rPr lang="pl-PL" sz="1050" dirty="0">
                <a:latin typeface="Arial" pitchFamily="34" charset="0"/>
                <a:cs typeface="Arial" pitchFamily="34" charset="0"/>
              </a:rPr>
              <a:t> (high </a:t>
            </a:r>
            <a:r>
              <a:rPr lang="pl-PL" sz="1050" dirty="0" err="1">
                <a:latin typeface="Arial" pitchFamily="34" charset="0"/>
                <a:cs typeface="Arial" pitchFamily="34" charset="0"/>
              </a:rPr>
              <a:t>humidity</a:t>
            </a:r>
            <a:r>
              <a:rPr lang="pl-PL" sz="1050" dirty="0" smtClean="0">
                <a:latin typeface="Arial" pitchFamily="34" charset="0"/>
                <a:cs typeface="Arial" pitchFamily="34" charset="0"/>
              </a:rPr>
              <a:t>)</a:t>
            </a:r>
            <a:endParaRPr lang="pl-PL" sz="1050" dirty="0" smtClean="0">
              <a:latin typeface="+mn-lt"/>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of PLN 3.8 mil. of </a:t>
            </a:r>
            <a:r>
              <a:rPr lang="pl-PL" sz="1050" dirty="0" err="1" smtClean="0">
                <a:latin typeface="Arial" pitchFamily="34" charset="0"/>
                <a:cs typeface="Arial" pitchFamily="34" charset="0"/>
              </a:rPr>
              <a:t>costs</a:t>
            </a:r>
            <a:r>
              <a:rPr lang="pl-PL" sz="1050" dirty="0" smtClean="0">
                <a:latin typeface="Arial" pitchFamily="34" charset="0"/>
                <a:cs typeface="Arial" pitchFamily="34" charset="0"/>
              </a:rPr>
              <a:t> of </a:t>
            </a:r>
            <a:r>
              <a:rPr lang="pl-PL" sz="1050" dirty="0" err="1" smtClean="0">
                <a:latin typeface="Arial" pitchFamily="34" charset="0"/>
                <a:cs typeface="Arial" pitchFamily="34" charset="0"/>
              </a:rPr>
              <a:t>arbitration</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proceedings</a:t>
            </a:r>
            <a:r>
              <a:rPr lang="pl-PL" sz="1050" dirty="0" smtClean="0">
                <a:latin typeface="Arial" pitchFamily="34" charset="0"/>
                <a:cs typeface="Arial" pitchFamily="34" charset="0"/>
              </a:rPr>
              <a:t> with </a:t>
            </a:r>
            <a:r>
              <a:rPr lang="pl-PL" sz="1050" dirty="0" err="1" smtClean="0">
                <a:latin typeface="Arial" pitchFamily="34" charset="0"/>
                <a:cs typeface="Arial" pitchFamily="34" charset="0"/>
              </a:rPr>
              <a:t>Mondi</a:t>
            </a:r>
            <a:r>
              <a:rPr lang="pl-PL" sz="1050" dirty="0" smtClean="0">
                <a:latin typeface="Arial" pitchFamily="34" charset="0"/>
                <a:cs typeface="Arial" pitchFamily="34" charset="0"/>
              </a:rPr>
              <a:t> in 12 </a:t>
            </a:r>
            <a:r>
              <a:rPr lang="pl-PL" sz="1050" dirty="0" err="1" smtClean="0">
                <a:latin typeface="Arial" pitchFamily="34" charset="0"/>
                <a:cs typeface="Arial" pitchFamily="34" charset="0"/>
              </a:rPr>
              <a:t>months</a:t>
            </a:r>
            <a:r>
              <a:rPr lang="pl-PL" sz="1050" dirty="0" smtClean="0">
                <a:latin typeface="Arial" pitchFamily="34" charset="0"/>
                <a:cs typeface="Arial" pitchFamily="34" charset="0"/>
              </a:rPr>
              <a:t> 2011</a:t>
            </a:r>
          </a:p>
          <a:p>
            <a:pPr marL="542925" lvl="2"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In 2011 no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write</a:t>
            </a:r>
            <a:r>
              <a:rPr lang="pl-PL" sz="1050" dirty="0" smtClean="0">
                <a:latin typeface="Arial" pitchFamily="34" charset="0"/>
                <a:cs typeface="Arial" pitchFamily="34" charset="0"/>
              </a:rPr>
              <a:t>-off </a:t>
            </a:r>
            <a:r>
              <a:rPr lang="pl-PL" sz="1050" dirty="0" err="1" smtClean="0">
                <a:latin typeface="Arial" pitchFamily="34" charset="0"/>
                <a:cs typeface="Arial" pitchFamily="34" charset="0"/>
              </a:rPr>
              <a:t>costs</a:t>
            </a:r>
            <a:endParaRPr lang="pl-PL" sz="1050" dirty="0" smtClean="0">
              <a:latin typeface="Arial" pitchFamily="34" charset="0"/>
              <a:cs typeface="Arial" pitchFamily="34" charset="0"/>
            </a:endParaRPr>
          </a:p>
        </p:txBody>
      </p:sp>
      <p:sp>
        <p:nvSpPr>
          <p:cNvPr id="9" name="pole tekstowe 8"/>
          <p:cNvSpPr txBox="1"/>
          <p:nvPr/>
        </p:nvSpPr>
        <p:spPr>
          <a:xfrm>
            <a:off x="8459788" y="6488113"/>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19</a:t>
            </a:r>
            <a:endParaRPr lang="pl-PL" sz="800" dirty="0">
              <a:solidFill>
                <a:schemeClr val="tx1">
                  <a:lumMod val="50000"/>
                  <a:lumOff val="50000"/>
                </a:schemeClr>
              </a:solidFill>
            </a:endParaRPr>
          </a:p>
        </p:txBody>
      </p:sp>
      <p:sp>
        <p:nvSpPr>
          <p:cNvPr id="13" name="Line 11"/>
          <p:cNvSpPr>
            <a:spLocks noChangeShapeType="1"/>
          </p:cNvSpPr>
          <p:nvPr/>
        </p:nvSpPr>
        <p:spPr bwMode="auto">
          <a:xfrm>
            <a:off x="367555" y="6453040"/>
            <a:ext cx="8605390" cy="148"/>
          </a:xfrm>
          <a:prstGeom prst="line">
            <a:avLst/>
          </a:prstGeom>
          <a:noFill/>
          <a:ln w="9525">
            <a:solidFill>
              <a:schemeClr val="bg1">
                <a:lumMod val="65000"/>
              </a:schemeClr>
            </a:solidFill>
            <a:round/>
            <a:headEnd/>
            <a:tailEnd/>
          </a:ln>
        </p:spPr>
        <p:txBody>
          <a:bodyPr/>
          <a:lstStyle/>
          <a:p>
            <a:endParaRPr lang="pl-PL"/>
          </a:p>
        </p:txBody>
      </p:sp>
      <p:sp>
        <p:nvSpPr>
          <p:cNvPr id="10" name="Prostokąt 9"/>
          <p:cNvSpPr/>
          <p:nvPr/>
        </p:nvSpPr>
        <p:spPr>
          <a:xfrm>
            <a:off x="440133" y="6510536"/>
            <a:ext cx="8532812" cy="369332"/>
          </a:xfrm>
          <a:prstGeom prst="rect">
            <a:avLst/>
          </a:prstGeom>
        </p:spPr>
        <p:txBody>
          <a:bodyPr>
            <a:spAutoFit/>
          </a:bodyPr>
          <a:lstStyle/>
          <a:p>
            <a:pPr marL="261938" indent="-174625" defTabSz="957263">
              <a:defRPr/>
            </a:pPr>
            <a:r>
              <a:rPr lang="pl-PL" sz="900" dirty="0" err="1" smtClean="0">
                <a:effectLst>
                  <a:outerShdw blurRad="38100" dist="38100" dir="2700000" algn="tl">
                    <a:srgbClr val="C0C0C0"/>
                  </a:outerShdw>
                </a:effectLst>
              </a:rPr>
              <a:t>Adjusted</a:t>
            </a:r>
            <a:r>
              <a:rPr lang="pl-PL" sz="900" dirty="0" smtClean="0">
                <a:effectLst>
                  <a:outerShdw blurRad="38100" dist="38100" dir="2700000" algn="tl">
                    <a:srgbClr val="C0C0C0"/>
                  </a:outerShdw>
                </a:effectLst>
              </a:rPr>
              <a:t> </a:t>
            </a:r>
            <a:r>
              <a:rPr lang="pl-PL" sz="900" dirty="0">
                <a:effectLst>
                  <a:outerShdw blurRad="38100" dist="38100" dir="2700000" algn="tl">
                    <a:srgbClr val="C0C0C0"/>
                  </a:outerShdw>
                </a:effectLst>
              </a:rPr>
              <a:t>EBITDA </a:t>
            </a:r>
            <a:r>
              <a:rPr lang="pl-PL" sz="900" dirty="0" err="1">
                <a:effectLst>
                  <a:outerShdw blurRad="38100" dist="38100" dir="2700000" algn="tl">
                    <a:srgbClr val="C0C0C0"/>
                  </a:outerShdw>
                </a:effectLst>
              </a:rPr>
              <a:t>includes</a:t>
            </a:r>
            <a:r>
              <a:rPr lang="pl-PL" sz="900" dirty="0">
                <a:effectLst>
                  <a:outerShdw blurRad="38100" dist="38100" dir="2700000" algn="tl">
                    <a:srgbClr val="C0C0C0"/>
                  </a:outerShdw>
                </a:effectLst>
              </a:rPr>
              <a:t> </a:t>
            </a:r>
            <a:r>
              <a:rPr lang="pl-PL" sz="900" dirty="0" err="1">
                <a:effectLst>
                  <a:outerShdw blurRad="38100" dist="38100" dir="2700000" algn="tl">
                    <a:srgbClr val="C0C0C0"/>
                  </a:outerShdw>
                </a:effectLst>
              </a:rPr>
              <a:t>interest</a:t>
            </a:r>
            <a:r>
              <a:rPr lang="pl-PL" sz="900" dirty="0">
                <a:effectLst>
                  <a:outerShdw blurRad="38100" dist="38100" dir="2700000" algn="tl">
                    <a:srgbClr val="C0C0C0"/>
                  </a:outerShdw>
                </a:effectLst>
              </a:rPr>
              <a:t> from the </a:t>
            </a:r>
            <a:r>
              <a:rPr lang="pl-PL" sz="900" dirty="0" err="1">
                <a:effectLst>
                  <a:outerShdw blurRad="38100" dist="38100" dir="2700000" algn="tl">
                    <a:srgbClr val="C0C0C0"/>
                  </a:outerShdw>
                </a:effectLst>
              </a:rPr>
              <a:t>lease</a:t>
            </a:r>
            <a:r>
              <a:rPr lang="pl-PL" sz="900" dirty="0">
                <a:effectLst>
                  <a:outerShdw blurRad="38100" dist="38100" dir="2700000" algn="tl">
                    <a:srgbClr val="C0C0C0"/>
                  </a:outerShdw>
                </a:effectLst>
              </a:rPr>
              <a:t> of </a:t>
            </a:r>
            <a:r>
              <a:rPr lang="pl-PL" sz="900" dirty="0" err="1">
                <a:effectLst>
                  <a:outerShdw blurRad="38100" dist="38100" dir="2700000" algn="tl">
                    <a:srgbClr val="C0C0C0"/>
                  </a:outerShdw>
                </a:effectLst>
              </a:rPr>
              <a:t>property</a:t>
            </a:r>
            <a:r>
              <a:rPr lang="pl-PL" sz="900" dirty="0">
                <a:effectLst>
                  <a:outerShdw blurRad="38100" dist="38100" dir="2700000" algn="tl">
                    <a:srgbClr val="C0C0C0"/>
                  </a:outerShdw>
                </a:effectLst>
              </a:rPr>
              <a:t> and </a:t>
            </a:r>
            <a:r>
              <a:rPr lang="pl-PL" sz="900" dirty="0" err="1">
                <a:effectLst>
                  <a:outerShdw blurRad="38100" dist="38100" dir="2700000" algn="tl">
                    <a:srgbClr val="C0C0C0"/>
                  </a:outerShdw>
                </a:effectLst>
              </a:rPr>
              <a:t>shares</a:t>
            </a:r>
            <a:r>
              <a:rPr lang="pl-PL" sz="900" dirty="0">
                <a:effectLst>
                  <a:outerShdw blurRad="38100" dist="38100" dir="2700000" algn="tl">
                    <a:srgbClr val="C0C0C0"/>
                  </a:outerShdw>
                </a:effectLst>
              </a:rPr>
              <a:t> in the </a:t>
            </a:r>
            <a:r>
              <a:rPr lang="pl-PL" sz="900" dirty="0" err="1">
                <a:effectLst>
                  <a:outerShdw blurRad="38100" dist="38100" dir="2700000" algn="tl">
                    <a:srgbClr val="C0C0C0"/>
                  </a:outerShdw>
                </a:effectLst>
              </a:rPr>
              <a:t>profits</a:t>
            </a:r>
            <a:r>
              <a:rPr lang="pl-PL" sz="900" dirty="0">
                <a:effectLst>
                  <a:outerShdw blurRad="38100" dist="38100" dir="2700000" algn="tl">
                    <a:srgbClr val="C0C0C0"/>
                  </a:outerShdw>
                </a:effectLst>
              </a:rPr>
              <a:t> of Wind </a:t>
            </a:r>
            <a:r>
              <a:rPr lang="pl-PL" sz="900" dirty="0" err="1">
                <a:effectLst>
                  <a:outerShdw blurRad="38100" dist="38100" dir="2700000" algn="tl">
                    <a:srgbClr val="C0C0C0"/>
                  </a:outerShdw>
                </a:effectLst>
              </a:rPr>
              <a:t>Farms</a:t>
            </a:r>
            <a:r>
              <a:rPr lang="pl-PL" sz="900" dirty="0">
                <a:effectLst>
                  <a:outerShdw blurRad="38100" dist="38100" dir="2700000" algn="tl">
                    <a:srgbClr val="C0C0C0"/>
                  </a:outerShdw>
                </a:effectLst>
              </a:rPr>
              <a:t>, </a:t>
            </a:r>
            <a:endParaRPr lang="en-US" sz="900" dirty="0"/>
          </a:p>
          <a:p>
            <a:pPr marL="261938" indent="-174625" defTabSz="957263">
              <a:defRPr/>
            </a:pPr>
            <a:r>
              <a:rPr lang="pl-PL" sz="900" dirty="0" smtClean="0">
                <a:effectLst>
                  <a:outerShdw blurRad="38100" dist="38100" dir="2700000" algn="tl">
                    <a:srgbClr val="C0C0C0"/>
                  </a:outerShdw>
                </a:effectLst>
              </a:rPr>
              <a:t>, </a:t>
            </a:r>
            <a:endParaRPr lang="en-US" sz="900" dirty="0"/>
          </a:p>
        </p:txBody>
      </p:sp>
      <p:sp>
        <p:nvSpPr>
          <p:cNvPr id="2" name="pole tekstowe 1"/>
          <p:cNvSpPr txBox="1"/>
          <p:nvPr/>
        </p:nvSpPr>
        <p:spPr>
          <a:xfrm>
            <a:off x="4556387" y="3924333"/>
            <a:ext cx="4022188" cy="2954655"/>
          </a:xfrm>
          <a:prstGeom prst="rect">
            <a:avLst/>
          </a:prstGeom>
          <a:noFill/>
        </p:spPr>
        <p:txBody>
          <a:bodyPr wrap="square" rtlCol="0">
            <a:sp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50" b="1" dirty="0" smtClean="0">
                <a:solidFill>
                  <a:srgbClr val="F26C08"/>
                </a:solidFill>
                <a:latin typeface="Arial" pitchFamily="34" charset="0"/>
                <a:cs typeface="Arial" pitchFamily="34" charset="0"/>
              </a:rPr>
              <a:t>Q4 2011/2010</a:t>
            </a:r>
            <a:r>
              <a:rPr lang="en-GB" sz="1050" b="1" dirty="0" smtClean="0">
                <a:solidFill>
                  <a:srgbClr val="F26C08"/>
                </a:solidFill>
                <a:latin typeface="Arial" pitchFamily="34" charset="0"/>
                <a:cs typeface="Arial" pitchFamily="34" charset="0"/>
              </a:rPr>
              <a:t>:</a:t>
            </a:r>
            <a:endParaRPr lang="pl-PL" sz="1050" b="1" dirty="0" smtClean="0">
              <a:solidFill>
                <a:srgbClr val="F26C08"/>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smtClean="0">
                <a:latin typeface="Arial" pitchFamily="34" charset="0"/>
                <a:cs typeface="Arial" pitchFamily="34" charset="0"/>
              </a:rPr>
              <a:t>revenues</a:t>
            </a:r>
            <a:endParaRPr lang="pl-PL" sz="1050" dirty="0" smtClean="0">
              <a:solidFill>
                <a:srgbClr val="FF0000"/>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WF </a:t>
            </a:r>
            <a:r>
              <a:rPr lang="pl-PL" sz="1050" dirty="0">
                <a:latin typeface="Arial" pitchFamily="34" charset="0"/>
                <a:cs typeface="Arial" pitchFamily="34" charset="0"/>
              </a:rPr>
              <a:t>Puck - </a:t>
            </a:r>
            <a:r>
              <a:rPr lang="pl-PL" sz="1050" dirty="0" err="1">
                <a:latin typeface="Arial" pitchFamily="34" charset="0"/>
                <a:cs typeface="Arial" pitchFamily="34" charset="0"/>
              </a:rPr>
              <a:t>better</a:t>
            </a:r>
            <a:r>
              <a:rPr lang="pl-PL" sz="1050" dirty="0">
                <a:latin typeface="Arial" pitchFamily="34" charset="0"/>
                <a:cs typeface="Arial" pitchFamily="34" charset="0"/>
              </a:rPr>
              <a:t> </a:t>
            </a:r>
            <a:r>
              <a:rPr lang="pl-PL" sz="1050" dirty="0" err="1">
                <a:latin typeface="Arial" pitchFamily="34" charset="0"/>
                <a:cs typeface="Arial" pitchFamily="34" charset="0"/>
              </a:rPr>
              <a:t>efficiency</a:t>
            </a:r>
            <a:r>
              <a:rPr lang="pl-PL" sz="1050" dirty="0">
                <a:latin typeface="Arial" pitchFamily="34" charset="0"/>
                <a:cs typeface="Arial" pitchFamily="34" charset="0"/>
              </a:rPr>
              <a:t> </a:t>
            </a:r>
            <a:endParaRPr lang="pl-PL" sz="1050" dirty="0">
              <a:solidFill>
                <a:srgbClr val="FF0000"/>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Lower </a:t>
            </a:r>
            <a:r>
              <a:rPr lang="pl-PL" sz="1050" dirty="0">
                <a:latin typeface="Arial" pitchFamily="34" charset="0"/>
                <a:cs typeface="Arial" pitchFamily="34" charset="0"/>
              </a:rPr>
              <a:t>management </a:t>
            </a:r>
            <a:r>
              <a:rPr lang="pl-PL" sz="1050" dirty="0" err="1">
                <a:latin typeface="Arial" pitchFamily="34" charset="0"/>
                <a:cs typeface="Arial" pitchFamily="34" charset="0"/>
              </a:rPr>
              <a:t>option</a:t>
            </a:r>
            <a:r>
              <a:rPr lang="pl-PL" sz="1050" dirty="0">
                <a:latin typeface="Arial" pitchFamily="34" charset="0"/>
                <a:cs typeface="Arial" pitchFamily="34" charset="0"/>
              </a:rPr>
              <a:t> </a:t>
            </a:r>
            <a:r>
              <a:rPr lang="pl-PL" sz="1050" dirty="0" err="1">
                <a:latin typeface="Arial" pitchFamily="34" charset="0"/>
                <a:cs typeface="Arial" pitchFamily="34" charset="0"/>
              </a:rPr>
              <a:t>costs</a:t>
            </a:r>
            <a:r>
              <a:rPr lang="pl-PL" sz="1050" dirty="0">
                <a:latin typeface="Arial" pitchFamily="34" charset="0"/>
                <a:cs typeface="Arial" pitchFamily="34" charset="0"/>
              </a:rPr>
              <a:t> by PLN 0.7 mil</a:t>
            </a:r>
            <a:r>
              <a:rPr lang="pl-PL" sz="1050" dirty="0" smtClean="0">
                <a:latin typeface="Arial" pitchFamily="34" charset="0"/>
                <a:cs typeface="Arial" pitchFamily="34" charset="0"/>
              </a:rPr>
              <a:t>.</a:t>
            </a:r>
            <a:endParaRPr lang="pl-PL" sz="1050" dirty="0">
              <a:solidFill>
                <a:srgbClr val="FF0000"/>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EBITDA </a:t>
            </a:r>
            <a:r>
              <a:rPr lang="pl-PL" sz="1050" dirty="0">
                <a:latin typeface="Arial" pitchFamily="34" charset="0"/>
                <a:cs typeface="Arial" pitchFamily="34" charset="0"/>
              </a:rPr>
              <a:t>in GPBE </a:t>
            </a:r>
            <a:r>
              <a:rPr lang="pl-PL" sz="1050" dirty="0" err="1">
                <a:latin typeface="Arial" pitchFamily="34" charset="0"/>
                <a:cs typeface="Arial" pitchFamily="34" charset="0"/>
              </a:rPr>
              <a:t>North</a:t>
            </a:r>
            <a:r>
              <a:rPr lang="pl-PL" sz="1050" dirty="0">
                <a:latin typeface="Arial" pitchFamily="34" charset="0"/>
                <a:cs typeface="Arial" pitchFamily="34" charset="0"/>
              </a:rPr>
              <a:t> </a:t>
            </a:r>
            <a:r>
              <a:rPr lang="pl-PL" sz="1050" dirty="0" err="1" smtClean="0">
                <a:latin typeface="Arial" pitchFamily="34" charset="0"/>
                <a:cs typeface="Arial" pitchFamily="34" charset="0"/>
              </a:rPr>
              <a:t>lower</a:t>
            </a:r>
            <a:r>
              <a:rPr lang="pl-PL" sz="1050" dirty="0" smtClean="0">
                <a:latin typeface="Arial" pitchFamily="34" charset="0"/>
                <a:cs typeface="Arial" pitchFamily="34" charset="0"/>
              </a:rPr>
              <a:t> </a:t>
            </a:r>
            <a:r>
              <a:rPr lang="pl-PL" sz="1050" dirty="0" err="1">
                <a:latin typeface="Arial" pitchFamily="34" charset="0"/>
                <a:cs typeface="Arial" pitchFamily="34" charset="0"/>
              </a:rPr>
              <a:t>due</a:t>
            </a:r>
            <a:r>
              <a:rPr lang="pl-PL" sz="1050" dirty="0">
                <a:latin typeface="Arial" pitchFamily="34" charset="0"/>
                <a:cs typeface="Arial" pitchFamily="34" charset="0"/>
              </a:rPr>
              <a:t> to </a:t>
            </a:r>
            <a:r>
              <a:rPr lang="pl-PL" sz="1050" dirty="0" err="1">
                <a:latin typeface="Arial" pitchFamily="34" charset="0"/>
                <a:cs typeface="Arial" pitchFamily="34" charset="0"/>
              </a:rPr>
              <a:t>higher</a:t>
            </a:r>
            <a:r>
              <a:rPr lang="pl-PL" sz="1050" dirty="0">
                <a:latin typeface="Arial" pitchFamily="34" charset="0"/>
                <a:cs typeface="Arial" pitchFamily="34" charset="0"/>
              </a:rPr>
              <a:t> </a:t>
            </a:r>
            <a:r>
              <a:rPr lang="pl-PL" sz="1050" dirty="0" err="1">
                <a:latin typeface="Arial" pitchFamily="34" charset="0"/>
                <a:cs typeface="Arial" pitchFamily="34" charset="0"/>
              </a:rPr>
              <a:t>prices</a:t>
            </a:r>
            <a:r>
              <a:rPr lang="pl-PL" sz="1050" dirty="0">
                <a:latin typeface="Arial" pitchFamily="34" charset="0"/>
                <a:cs typeface="Arial" pitchFamily="34" charset="0"/>
              </a:rPr>
              <a:t> of straw and </a:t>
            </a:r>
            <a:r>
              <a:rPr lang="pl-PL" sz="1050" dirty="0" err="1">
                <a:latin typeface="Arial" pitchFamily="34" charset="0"/>
                <a:cs typeface="Arial" pitchFamily="34" charset="0"/>
              </a:rPr>
              <a:t>higher</a:t>
            </a:r>
            <a:r>
              <a:rPr lang="pl-PL" sz="1050" dirty="0">
                <a:latin typeface="Arial" pitchFamily="34" charset="0"/>
                <a:cs typeface="Arial" pitchFamily="34" charset="0"/>
              </a:rPr>
              <a:t> </a:t>
            </a:r>
            <a:r>
              <a:rPr lang="pl-PL" sz="1050" dirty="0" err="1">
                <a:latin typeface="Arial" pitchFamily="34" charset="0"/>
                <a:cs typeface="Arial" pitchFamily="34" charset="0"/>
              </a:rPr>
              <a:t>production</a:t>
            </a:r>
            <a:r>
              <a:rPr lang="pl-PL" sz="1050" dirty="0">
                <a:latin typeface="Arial" pitchFamily="34" charset="0"/>
                <a:cs typeface="Arial" pitchFamily="34" charset="0"/>
              </a:rPr>
              <a:t> </a:t>
            </a:r>
            <a:r>
              <a:rPr lang="pl-PL" sz="1050" dirty="0" err="1">
                <a:latin typeface="Arial" pitchFamily="34" charset="0"/>
                <a:cs typeface="Arial" pitchFamily="34" charset="0"/>
              </a:rPr>
              <a:t>costs</a:t>
            </a:r>
            <a:r>
              <a:rPr lang="pl-PL" sz="1050" dirty="0">
                <a:latin typeface="Arial" pitchFamily="34" charset="0"/>
                <a:cs typeface="Arial" pitchFamily="34" charset="0"/>
              </a:rPr>
              <a:t>  </a:t>
            </a:r>
            <a:r>
              <a:rPr lang="pl-PL" sz="1050" dirty="0" err="1">
                <a:latin typeface="Arial" pitchFamily="34" charset="0"/>
                <a:cs typeface="Arial" pitchFamily="34" charset="0"/>
              </a:rPr>
              <a:t>due</a:t>
            </a:r>
            <a:r>
              <a:rPr lang="pl-PL" sz="1050" dirty="0">
                <a:latin typeface="Arial" pitchFamily="34" charset="0"/>
                <a:cs typeface="Arial" pitchFamily="34" charset="0"/>
              </a:rPr>
              <a:t> to </a:t>
            </a:r>
            <a:r>
              <a:rPr lang="pl-PL" sz="1050" dirty="0" err="1">
                <a:latin typeface="Arial" pitchFamily="34" charset="0"/>
                <a:cs typeface="Arial" pitchFamily="34" charset="0"/>
              </a:rPr>
              <a:t>poor</a:t>
            </a:r>
            <a:r>
              <a:rPr lang="pl-PL" sz="1050" dirty="0">
                <a:latin typeface="Arial" pitchFamily="34" charset="0"/>
                <a:cs typeface="Arial" pitchFamily="34" charset="0"/>
              </a:rPr>
              <a:t> straw </a:t>
            </a:r>
            <a:r>
              <a:rPr lang="pl-PL" sz="1050" dirty="0" err="1">
                <a:latin typeface="Arial" pitchFamily="34" charset="0"/>
                <a:cs typeface="Arial" pitchFamily="34" charset="0"/>
              </a:rPr>
              <a:t>quality</a:t>
            </a:r>
            <a:r>
              <a:rPr lang="pl-PL" sz="1050" dirty="0">
                <a:latin typeface="Arial" pitchFamily="34" charset="0"/>
                <a:cs typeface="Arial" pitchFamily="34" charset="0"/>
              </a:rPr>
              <a:t> (high </a:t>
            </a:r>
            <a:r>
              <a:rPr lang="pl-PL" sz="1050" dirty="0" err="1">
                <a:latin typeface="Arial" pitchFamily="34" charset="0"/>
                <a:cs typeface="Arial" pitchFamily="34" charset="0"/>
              </a:rPr>
              <a:t>humidity</a:t>
            </a:r>
            <a:r>
              <a:rPr lang="pl-PL" sz="1050" dirty="0" smtClean="0">
                <a:latin typeface="Arial" pitchFamily="34" charset="0"/>
                <a:cs typeface="Arial" pitchFamily="34" charset="0"/>
              </a:rPr>
              <a:t>)</a:t>
            </a:r>
            <a:endParaRPr lang="pl-PL" sz="1050" dirty="0" smtClean="0">
              <a:solidFill>
                <a:srgbClr val="FF0000"/>
              </a:solidFill>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r>
              <a:rPr lang="pl-PL" sz="1050" dirty="0" err="1">
                <a:latin typeface="Arial" pitchFamily="34" charset="0"/>
                <a:cs typeface="Arial" pitchFamily="34" charset="0"/>
              </a:rPr>
              <a:t>Impact</a:t>
            </a:r>
            <a:r>
              <a:rPr lang="pl-PL" sz="1050" dirty="0">
                <a:latin typeface="Arial" pitchFamily="34" charset="0"/>
                <a:cs typeface="Arial" pitchFamily="34" charset="0"/>
              </a:rPr>
              <a:t> of PLN </a:t>
            </a:r>
            <a:r>
              <a:rPr lang="pl-PL" sz="1050" dirty="0" smtClean="0">
                <a:latin typeface="Arial" pitchFamily="34" charset="0"/>
                <a:cs typeface="Arial" pitchFamily="34" charset="0"/>
              </a:rPr>
              <a:t>1.6 mil</a:t>
            </a:r>
            <a:r>
              <a:rPr lang="pl-PL" sz="1050" dirty="0">
                <a:latin typeface="Arial" pitchFamily="34" charset="0"/>
                <a:cs typeface="Arial" pitchFamily="34" charset="0"/>
              </a:rPr>
              <a:t>. of </a:t>
            </a:r>
            <a:r>
              <a:rPr lang="pl-PL" sz="1050" dirty="0" err="1">
                <a:latin typeface="Arial" pitchFamily="34" charset="0"/>
                <a:cs typeface="Arial" pitchFamily="34" charset="0"/>
              </a:rPr>
              <a:t>costs</a:t>
            </a:r>
            <a:r>
              <a:rPr lang="pl-PL" sz="1050" dirty="0">
                <a:latin typeface="Arial" pitchFamily="34" charset="0"/>
                <a:cs typeface="Arial" pitchFamily="34" charset="0"/>
              </a:rPr>
              <a:t> of </a:t>
            </a:r>
            <a:r>
              <a:rPr lang="pl-PL" sz="1050" dirty="0" err="1">
                <a:latin typeface="Arial" pitchFamily="34" charset="0"/>
                <a:cs typeface="Arial" pitchFamily="34" charset="0"/>
              </a:rPr>
              <a:t>arbitration</a:t>
            </a:r>
            <a:r>
              <a:rPr lang="pl-PL" sz="1050" dirty="0">
                <a:latin typeface="Arial" pitchFamily="34" charset="0"/>
                <a:cs typeface="Arial" pitchFamily="34" charset="0"/>
              </a:rPr>
              <a:t> </a:t>
            </a:r>
            <a:r>
              <a:rPr lang="pl-PL" sz="1050" dirty="0" err="1">
                <a:latin typeface="Arial" pitchFamily="34" charset="0"/>
                <a:cs typeface="Arial" pitchFamily="34" charset="0"/>
              </a:rPr>
              <a:t>proceedings</a:t>
            </a:r>
            <a:r>
              <a:rPr lang="pl-PL" sz="1050" dirty="0">
                <a:latin typeface="Arial" pitchFamily="34" charset="0"/>
                <a:cs typeface="Arial" pitchFamily="34" charset="0"/>
              </a:rPr>
              <a:t> with </a:t>
            </a:r>
            <a:r>
              <a:rPr lang="pl-PL" sz="1050" dirty="0" err="1">
                <a:latin typeface="Arial" pitchFamily="34" charset="0"/>
                <a:cs typeface="Arial" pitchFamily="34" charset="0"/>
              </a:rPr>
              <a:t>Mondi</a:t>
            </a:r>
            <a:r>
              <a:rPr lang="pl-PL" sz="1050" dirty="0">
                <a:latin typeface="Arial" pitchFamily="34" charset="0"/>
                <a:cs typeface="Arial" pitchFamily="34" charset="0"/>
              </a:rPr>
              <a:t> in </a:t>
            </a:r>
            <a:r>
              <a:rPr lang="pl-PL" sz="1050" dirty="0" smtClean="0">
                <a:latin typeface="Arial" pitchFamily="34" charset="0"/>
                <a:cs typeface="Arial" pitchFamily="34" charset="0"/>
              </a:rPr>
              <a:t>Q4  2011</a:t>
            </a:r>
          </a:p>
          <a:p>
            <a:pPr marL="542925" lvl="2" indent="-276225" defTabSz="957263">
              <a:spcBef>
                <a:spcPct val="20000"/>
              </a:spcBef>
              <a:buClr>
                <a:srgbClr val="FE5B00"/>
              </a:buClr>
              <a:buSzPct val="85000"/>
              <a:buFont typeface="Arial" charset="0"/>
              <a:buChar char="►"/>
              <a:tabLst>
                <a:tab pos="88900" algn="l"/>
              </a:tabLst>
            </a:pPr>
            <a:r>
              <a:rPr lang="pl-PL" sz="1050" dirty="0">
                <a:latin typeface="Arial" pitchFamily="34" charset="0"/>
                <a:cs typeface="Arial" pitchFamily="34" charset="0"/>
              </a:rPr>
              <a:t>In 2011 no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err="1">
                <a:latin typeface="Arial" pitchFamily="34" charset="0"/>
                <a:cs typeface="Arial" pitchFamily="34" charset="0"/>
              </a:rPr>
              <a:t>write</a:t>
            </a:r>
            <a:r>
              <a:rPr lang="pl-PL" sz="1050" dirty="0">
                <a:latin typeface="Arial" pitchFamily="34" charset="0"/>
                <a:cs typeface="Arial" pitchFamily="34" charset="0"/>
              </a:rPr>
              <a:t>-off </a:t>
            </a:r>
            <a:r>
              <a:rPr lang="pl-PL" sz="1050" dirty="0" err="1">
                <a:latin typeface="Arial" pitchFamily="34" charset="0"/>
                <a:cs typeface="Arial" pitchFamily="34" charset="0"/>
              </a:rPr>
              <a:t>costs</a:t>
            </a:r>
            <a:endParaRPr lang="pl-PL" sz="1050" dirty="0">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endParaRPr lang="pl-PL" sz="1050" dirty="0">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endParaRPr lang="pl-PL" sz="1050" dirty="0">
              <a:solidFill>
                <a:srgbClr val="FF0000"/>
              </a:solidFill>
              <a:latin typeface="Arial" pitchFamily="34" charset="0"/>
              <a:cs typeface="Arial" pitchFamily="34" charset="0"/>
            </a:endParaRPr>
          </a:p>
          <a:p>
            <a:pPr marL="266700" lvl="2" defTabSz="957263">
              <a:spcBef>
                <a:spcPct val="20000"/>
              </a:spcBef>
              <a:buClr>
                <a:srgbClr val="FE5B00"/>
              </a:buClr>
              <a:buSzPct val="85000"/>
              <a:tabLst>
                <a:tab pos="88900" algn="l"/>
              </a:tabLst>
            </a:pPr>
            <a:endParaRPr lang="en-US" sz="1000" dirty="0">
              <a:latin typeface="Arial" pitchFamily="34" charset="0"/>
              <a:cs typeface="Arial" pitchFamily="34" charset="0"/>
            </a:endParaRPr>
          </a:p>
          <a:p>
            <a:pPr marL="542925" lvl="2" indent="-276225" defTabSz="957263">
              <a:spcBef>
                <a:spcPct val="20000"/>
              </a:spcBef>
              <a:buClr>
                <a:srgbClr val="FE5B00"/>
              </a:buClr>
              <a:buSzPct val="85000"/>
              <a:buFont typeface="Arial" charset="0"/>
              <a:buChar char="►"/>
              <a:tabLst>
                <a:tab pos="88900" algn="l"/>
              </a:tabLst>
            </a:pPr>
            <a:endParaRPr lang="pl-PL" sz="1100" dirty="0">
              <a:solidFill>
                <a:srgbClr val="FF0000"/>
              </a:solidFill>
              <a:latin typeface="Arial" pitchFamily="34" charset="0"/>
              <a:cs typeface="Arial" pitchFamily="34" charset="0"/>
            </a:endParaRPr>
          </a:p>
          <a:p>
            <a:endParaRPr lang="pl-PL" dirty="0"/>
          </a:p>
        </p:txBody>
      </p:sp>
      <p:graphicFrame>
        <p:nvGraphicFramePr>
          <p:cNvPr id="12" name="Wykres 11"/>
          <p:cNvGraphicFramePr>
            <a:graphicFrameLocks/>
          </p:cNvGraphicFramePr>
          <p:nvPr>
            <p:extLst>
              <p:ext uri="{D42A27DB-BD31-4B8C-83A1-F6EECF244321}">
                <p14:modId xmlns:p14="http://schemas.microsoft.com/office/powerpoint/2010/main" val="797230559"/>
              </p:ext>
            </p:extLst>
          </p:nvPr>
        </p:nvGraphicFramePr>
        <p:xfrm>
          <a:off x="508615" y="1553491"/>
          <a:ext cx="3946145"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Wykres 15"/>
          <p:cNvGraphicFramePr>
            <a:graphicFrameLocks/>
          </p:cNvGraphicFramePr>
          <p:nvPr>
            <p:extLst>
              <p:ext uri="{D42A27DB-BD31-4B8C-83A1-F6EECF244321}">
                <p14:modId xmlns:p14="http://schemas.microsoft.com/office/powerpoint/2010/main" val="3460492184"/>
              </p:ext>
            </p:extLst>
          </p:nvPr>
        </p:nvGraphicFramePr>
        <p:xfrm>
          <a:off x="4788024" y="1569465"/>
          <a:ext cx="4104456" cy="2219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621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539750" y="1700213"/>
            <a:ext cx="7920038" cy="498475"/>
          </a:xfrm>
          <a:prstGeom prst="rect">
            <a:avLst/>
          </a:prstGeom>
          <a:noFill/>
          <a:ln w="9525">
            <a:noFill/>
            <a:miter lim="800000"/>
            <a:headEnd/>
            <a:tailEnd/>
          </a:ln>
        </p:spPr>
        <p:txBody>
          <a:bodyPr>
            <a:spAutoFit/>
          </a:bodyPr>
          <a:lstStyle/>
          <a:p>
            <a:pPr>
              <a:lnSpc>
                <a:spcPct val="120000"/>
              </a:lnSpc>
              <a:buFont typeface="Arial" charset="0"/>
              <a:buChar char="•"/>
            </a:pPr>
            <a:endParaRPr lang="pl-PL" sz="1100" dirty="0">
              <a:solidFill>
                <a:prstClr val="black"/>
              </a:solidFill>
            </a:endParaRPr>
          </a:p>
          <a:p>
            <a:pPr>
              <a:lnSpc>
                <a:spcPct val="120000"/>
              </a:lnSpc>
              <a:buFont typeface="Arial" charset="0"/>
              <a:buChar char="•"/>
            </a:pPr>
            <a:endParaRPr lang="pl-PL" sz="1100" dirty="0">
              <a:solidFill>
                <a:prstClr val="black"/>
              </a:solidFill>
            </a:endParaRPr>
          </a:p>
        </p:txBody>
      </p:sp>
      <p:pic>
        <p:nvPicPr>
          <p:cNvPr id="4099" name="Picture 4" descr="logo"/>
          <p:cNvPicPr>
            <a:picLocks noChangeAspect="1" noChangeArrowheads="1"/>
          </p:cNvPicPr>
          <p:nvPr/>
        </p:nvPicPr>
        <p:blipFill>
          <a:blip r:embed="rId2" cstate="print"/>
          <a:srcRect/>
          <a:stretch>
            <a:fillRect/>
          </a:stretch>
        </p:blipFill>
        <p:spPr bwMode="auto">
          <a:xfrm>
            <a:off x="468313" y="476250"/>
            <a:ext cx="2519362" cy="803275"/>
          </a:xfrm>
          <a:prstGeom prst="rect">
            <a:avLst/>
          </a:prstGeom>
          <a:noFill/>
          <a:ln w="9525">
            <a:noFill/>
            <a:miter lim="800000"/>
            <a:headEnd/>
            <a:tailEnd/>
          </a:ln>
        </p:spPr>
      </p:pic>
      <p:sp>
        <p:nvSpPr>
          <p:cNvPr id="7172" name="Text Box 5"/>
          <p:cNvSpPr txBox="1">
            <a:spLocks noChangeArrowheads="1"/>
          </p:cNvSpPr>
          <p:nvPr/>
        </p:nvSpPr>
        <p:spPr bwMode="auto">
          <a:xfrm>
            <a:off x="3635896" y="620688"/>
            <a:ext cx="1143262" cy="369332"/>
          </a:xfrm>
          <a:prstGeom prst="rect">
            <a:avLst/>
          </a:prstGeom>
          <a:noFill/>
          <a:ln w="9525">
            <a:noFill/>
            <a:miter lim="800000"/>
            <a:headEnd/>
            <a:tailEnd/>
          </a:ln>
        </p:spPr>
        <p:txBody>
          <a:bodyPr wrap="none">
            <a:spAutoFit/>
          </a:bodyPr>
          <a:lstStyle/>
          <a:p>
            <a:pPr>
              <a:defRPr/>
            </a:pPr>
            <a:r>
              <a:rPr lang="pl-PL" b="1" dirty="0" err="1" smtClean="0">
                <a:solidFill>
                  <a:prstClr val="white">
                    <a:lumMod val="50000"/>
                  </a:prstClr>
                </a:solidFill>
                <a:latin typeface="Trebuchet MS" pitchFamily="34" charset="0"/>
              </a:rPr>
              <a:t>Contents</a:t>
            </a:r>
            <a:endParaRPr lang="pl-PL" b="1" dirty="0">
              <a:solidFill>
                <a:prstClr val="white">
                  <a:lumMod val="50000"/>
                </a:prstClr>
              </a:solidFill>
              <a:latin typeface="Trebuchet MS" pitchFamily="34" charset="0"/>
            </a:endParaRPr>
          </a:p>
        </p:txBody>
      </p:sp>
      <p:sp>
        <p:nvSpPr>
          <p:cNvPr id="7" name="Symbol zastępczy numeru slajdu 6"/>
          <p:cNvSpPr>
            <a:spLocks noGrp="1"/>
          </p:cNvSpPr>
          <p:nvPr>
            <p:ph type="sldNum" sz="quarter" idx="12"/>
          </p:nvPr>
        </p:nvSpPr>
        <p:spPr/>
        <p:txBody>
          <a:bodyPr/>
          <a:lstStyle/>
          <a:p>
            <a:pPr>
              <a:defRPr/>
            </a:pPr>
            <a:fld id="{AC81665B-5786-4570-9215-70DDC31642CD}" type="slidenum">
              <a:rPr lang="pl-PL" sz="800">
                <a:solidFill>
                  <a:prstClr val="white">
                    <a:lumMod val="50000"/>
                  </a:prstClr>
                </a:solidFill>
              </a:rPr>
              <a:pPr>
                <a:defRPr/>
              </a:pPr>
              <a:t>2</a:t>
            </a:fld>
            <a:endParaRPr lang="pl-PL" sz="800" dirty="0">
              <a:solidFill>
                <a:prstClr val="white">
                  <a:lumMod val="50000"/>
                </a:prstClr>
              </a:solidFill>
            </a:endParaRPr>
          </a:p>
        </p:txBody>
      </p:sp>
      <p:sp>
        <p:nvSpPr>
          <p:cNvPr id="7174" name="Prostokąt 5"/>
          <p:cNvSpPr>
            <a:spLocks noChangeArrowheads="1"/>
          </p:cNvSpPr>
          <p:nvPr/>
        </p:nvSpPr>
        <p:spPr bwMode="auto">
          <a:xfrm>
            <a:off x="468313" y="2060575"/>
            <a:ext cx="5111750" cy="2354491"/>
          </a:xfrm>
          <a:prstGeom prst="rect">
            <a:avLst/>
          </a:prstGeom>
          <a:noFill/>
          <a:ln w="9525">
            <a:noFill/>
            <a:miter lim="800000"/>
            <a:headEnd/>
            <a:tailEnd/>
          </a:ln>
        </p:spPr>
        <p:txBody>
          <a:bodyPr>
            <a:spAutoFit/>
          </a:bodyPr>
          <a:lstStyle/>
          <a:p>
            <a:pPr marL="261938" indent="-261938">
              <a:lnSpc>
                <a:spcPct val="150000"/>
              </a:lnSpc>
              <a:buClr>
                <a:srgbClr val="F07F09"/>
              </a:buClr>
              <a:buSzPct val="120000"/>
              <a:buFont typeface="Arial" pitchFamily="34" charset="0"/>
              <a:buChar char="■"/>
              <a:defRPr/>
            </a:pPr>
            <a:r>
              <a:rPr lang="pl-PL" sz="1400" dirty="0" smtClean="0">
                <a:latin typeface="Arial"/>
              </a:rPr>
              <a:t>Business </a:t>
            </a:r>
            <a:r>
              <a:rPr lang="pl-PL" sz="1400" dirty="0" err="1" smtClean="0">
                <a:latin typeface="Arial"/>
              </a:rPr>
              <a:t>Review</a:t>
            </a:r>
            <a:endParaRPr lang="pl-PL" sz="1400" dirty="0" smtClean="0">
              <a:latin typeface="Arial"/>
            </a:endParaRPr>
          </a:p>
          <a:p>
            <a:pPr marL="536575" lvl="1" indent="-274638">
              <a:lnSpc>
                <a:spcPct val="150000"/>
              </a:lnSpc>
              <a:buClr>
                <a:srgbClr val="F07F09"/>
              </a:buClr>
              <a:buFont typeface="Arial" pitchFamily="34" charset="0"/>
              <a:buChar char="►"/>
              <a:defRPr/>
            </a:pPr>
            <a:r>
              <a:rPr lang="pl-PL" sz="1400" dirty="0" smtClean="0">
                <a:latin typeface="Arial"/>
              </a:rPr>
              <a:t> </a:t>
            </a:r>
            <a:r>
              <a:rPr lang="pl-PL" sz="1400" dirty="0" err="1" smtClean="0">
                <a:latin typeface="Arial"/>
              </a:rPr>
              <a:t>Existing</a:t>
            </a:r>
            <a:r>
              <a:rPr lang="pl-PL" sz="1400" dirty="0" smtClean="0">
                <a:latin typeface="Arial"/>
              </a:rPr>
              <a:t> </a:t>
            </a:r>
            <a:r>
              <a:rPr lang="pl-PL" sz="1400" dirty="0" err="1" smtClean="0">
                <a:latin typeface="Arial"/>
              </a:rPr>
              <a:t>businesses</a:t>
            </a:r>
            <a:endParaRPr lang="pl-PL" sz="1400" dirty="0">
              <a:latin typeface="Arial"/>
            </a:endParaRPr>
          </a:p>
          <a:p>
            <a:pPr marL="536575" lvl="1" indent="-274638">
              <a:lnSpc>
                <a:spcPct val="150000"/>
              </a:lnSpc>
              <a:buClr>
                <a:srgbClr val="F07F09"/>
              </a:buClr>
              <a:buFont typeface="Arial" pitchFamily="34" charset="0"/>
              <a:buChar char="►"/>
              <a:defRPr/>
            </a:pPr>
            <a:r>
              <a:rPr lang="pl-PL" sz="1400" dirty="0">
                <a:latin typeface="Arial"/>
              </a:rPr>
              <a:t> </a:t>
            </a:r>
            <a:r>
              <a:rPr lang="pl-PL" sz="1400" dirty="0" err="1" smtClean="0">
                <a:latin typeface="Arial"/>
              </a:rPr>
              <a:t>Projects</a:t>
            </a:r>
            <a:r>
              <a:rPr lang="pl-PL" sz="1400" dirty="0" smtClean="0">
                <a:latin typeface="Arial"/>
              </a:rPr>
              <a:t> in </a:t>
            </a:r>
            <a:r>
              <a:rPr lang="pl-PL" sz="1400" dirty="0" err="1" smtClean="0">
                <a:latin typeface="Arial"/>
              </a:rPr>
              <a:t>progress</a:t>
            </a:r>
            <a:endParaRPr lang="pl-PL" sz="1400" dirty="0">
              <a:latin typeface="Arial"/>
            </a:endParaRPr>
          </a:p>
          <a:p>
            <a:pPr marL="536575" lvl="1" indent="-274638">
              <a:lnSpc>
                <a:spcPct val="150000"/>
              </a:lnSpc>
              <a:buClr>
                <a:srgbClr val="F07F09"/>
              </a:buClr>
              <a:buFont typeface="Arial" pitchFamily="34" charset="0"/>
              <a:buChar char="►"/>
              <a:defRPr/>
            </a:pPr>
            <a:r>
              <a:rPr lang="pl-PL" sz="1400" dirty="0">
                <a:latin typeface="Arial"/>
              </a:rPr>
              <a:t> </a:t>
            </a:r>
            <a:r>
              <a:rPr lang="pl-PL" sz="1400" dirty="0" err="1" smtClean="0">
                <a:latin typeface="Arial"/>
              </a:rPr>
              <a:t>Projects</a:t>
            </a:r>
            <a:r>
              <a:rPr lang="pl-PL" sz="1400" dirty="0" smtClean="0">
                <a:latin typeface="Arial"/>
              </a:rPr>
              <a:t> in development</a:t>
            </a:r>
            <a:endParaRPr lang="pl-PL" sz="1400" dirty="0">
              <a:latin typeface="Arial"/>
            </a:endParaRPr>
          </a:p>
          <a:p>
            <a:pPr marL="261938" indent="-261938">
              <a:lnSpc>
                <a:spcPct val="150000"/>
              </a:lnSpc>
              <a:defRPr/>
            </a:pPr>
            <a:endParaRPr lang="pl-PL" sz="1400" dirty="0">
              <a:latin typeface="Arial"/>
            </a:endParaRPr>
          </a:p>
          <a:p>
            <a:pPr marL="261938" indent="-261938">
              <a:lnSpc>
                <a:spcPct val="150000"/>
              </a:lnSpc>
              <a:buClr>
                <a:srgbClr val="F07F09"/>
              </a:buClr>
              <a:buFont typeface="Arial" pitchFamily="34" charset="0"/>
              <a:buChar char="■"/>
              <a:defRPr/>
            </a:pPr>
            <a:r>
              <a:rPr lang="pl-PL" sz="1400" dirty="0" smtClean="0">
                <a:latin typeface="Arial"/>
              </a:rPr>
              <a:t>12 </a:t>
            </a:r>
            <a:r>
              <a:rPr lang="pl-PL" sz="1400" dirty="0" err="1" smtClean="0">
                <a:latin typeface="Arial"/>
              </a:rPr>
              <a:t>months</a:t>
            </a:r>
            <a:r>
              <a:rPr lang="pl-PL" sz="1400" dirty="0" smtClean="0">
                <a:latin typeface="Arial"/>
              </a:rPr>
              <a:t> and Q4 2011 Financial Performance</a:t>
            </a:r>
          </a:p>
          <a:p>
            <a:pPr marL="261938" indent="-261938">
              <a:lnSpc>
                <a:spcPct val="150000"/>
              </a:lnSpc>
              <a:buClr>
                <a:srgbClr val="F07F09"/>
              </a:buClr>
              <a:buFont typeface="Arial" pitchFamily="34" charset="0"/>
              <a:buChar char="■"/>
              <a:defRPr/>
            </a:pPr>
            <a:r>
              <a:rPr lang="pl-PL" sz="1400" dirty="0" err="1" smtClean="0">
                <a:latin typeface="Arial"/>
              </a:rPr>
              <a:t>Summary</a:t>
            </a:r>
            <a:endParaRPr lang="pl-PL" sz="1400" dirty="0">
              <a:latin typeface="Arial"/>
            </a:endParaRPr>
          </a:p>
        </p:txBody>
      </p:sp>
    </p:spTree>
    <p:extLst>
      <p:ext uri="{BB962C8B-B14F-4D97-AF65-F5344CB8AC3E}">
        <p14:creationId xmlns:p14="http://schemas.microsoft.com/office/powerpoint/2010/main" val="188719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27384"/>
            <a:ext cx="9753600" cy="6858000"/>
          </a:xfrm>
          <a:prstGeom prst="rect">
            <a:avLst/>
          </a:prstGeom>
          <a:noFill/>
          <a:ln w="9525">
            <a:noFill/>
            <a:miter lim="800000"/>
            <a:headEnd/>
            <a:tailEnd/>
          </a:ln>
        </p:spPr>
      </p:pic>
      <p:sp>
        <p:nvSpPr>
          <p:cNvPr id="3078" name="pole tekstowe 3"/>
          <p:cNvSpPr txBox="1">
            <a:spLocks noChangeArrowheads="1"/>
          </p:cNvSpPr>
          <p:nvPr/>
        </p:nvSpPr>
        <p:spPr bwMode="auto">
          <a:xfrm>
            <a:off x="3779912" y="476672"/>
            <a:ext cx="5545138" cy="923330"/>
          </a:xfrm>
          <a:prstGeom prst="rect">
            <a:avLst/>
          </a:prstGeom>
          <a:noFill/>
          <a:ln w="9525">
            <a:noFill/>
            <a:miter lim="800000"/>
            <a:headEnd/>
            <a:tailEnd/>
          </a:ln>
        </p:spPr>
        <p:txBody>
          <a:bodyPr>
            <a:spAutoFit/>
          </a:bodyPr>
          <a:lstStyle/>
          <a:p>
            <a:pPr>
              <a:defRPr/>
            </a:pPr>
            <a:r>
              <a:rPr lang="pl-PL" b="1" dirty="0" smtClean="0">
                <a:solidFill>
                  <a:schemeClr val="bg1">
                    <a:lumMod val="50000"/>
                  </a:schemeClr>
                </a:solidFill>
                <a:latin typeface="Trebuchet MS" pitchFamily="34" charset="0"/>
              </a:rPr>
              <a:t>12 </a:t>
            </a:r>
            <a:r>
              <a:rPr lang="pl-PL" b="1" dirty="0" err="1" smtClean="0">
                <a:solidFill>
                  <a:schemeClr val="bg1">
                    <a:lumMod val="50000"/>
                  </a:schemeClr>
                </a:solidFill>
                <a:latin typeface="Trebuchet MS" pitchFamily="34" charset="0"/>
              </a:rPr>
              <a:t>months</a:t>
            </a:r>
            <a:r>
              <a:rPr lang="pl-PL" b="1" dirty="0" smtClean="0">
                <a:solidFill>
                  <a:schemeClr val="bg1">
                    <a:lumMod val="50000"/>
                  </a:schemeClr>
                </a:solidFill>
                <a:latin typeface="Trebuchet MS" pitchFamily="34" charset="0"/>
              </a:rPr>
              <a:t> </a:t>
            </a:r>
            <a:r>
              <a:rPr lang="pl-PL" b="1" dirty="0">
                <a:solidFill>
                  <a:schemeClr val="bg1">
                    <a:lumMod val="50000"/>
                  </a:schemeClr>
                </a:solidFill>
                <a:latin typeface="Trebuchet MS" pitchFamily="34" charset="0"/>
              </a:rPr>
              <a:t>and </a:t>
            </a:r>
            <a:r>
              <a:rPr lang="pl-PL" b="1" dirty="0" smtClean="0">
                <a:solidFill>
                  <a:schemeClr val="bg1">
                    <a:lumMod val="50000"/>
                  </a:schemeClr>
                </a:solidFill>
                <a:latin typeface="Trebuchet MS" pitchFamily="34" charset="0"/>
              </a:rPr>
              <a:t>Q4 </a:t>
            </a:r>
            <a:r>
              <a:rPr lang="pl-PL" b="1" dirty="0">
                <a:solidFill>
                  <a:schemeClr val="bg1">
                    <a:lumMod val="50000"/>
                  </a:schemeClr>
                </a:solidFill>
                <a:latin typeface="Trebuchet MS" pitchFamily="34" charset="0"/>
              </a:rPr>
              <a:t>2011/2010 Performance – </a:t>
            </a:r>
            <a:r>
              <a:rPr lang="pl-PL" b="1" dirty="0" err="1">
                <a:solidFill>
                  <a:schemeClr val="bg1">
                    <a:lumMod val="50000"/>
                  </a:schemeClr>
                </a:solidFill>
                <a:latin typeface="Trebuchet MS" pitchFamily="34" charset="0"/>
              </a:rPr>
              <a:t>Adjusted</a:t>
            </a:r>
            <a:r>
              <a:rPr lang="pl-PL" b="1" dirty="0">
                <a:solidFill>
                  <a:schemeClr val="bg1">
                    <a:lumMod val="50000"/>
                  </a:schemeClr>
                </a:solidFill>
                <a:latin typeface="Trebuchet MS" pitchFamily="34" charset="0"/>
              </a:rPr>
              <a:t> EBITDA * </a:t>
            </a:r>
            <a:endParaRPr lang="en-GB" b="1" dirty="0">
              <a:solidFill>
                <a:schemeClr val="bg1">
                  <a:lumMod val="50000"/>
                </a:schemeClr>
              </a:solidFill>
              <a:latin typeface="Trebuchet MS" pitchFamily="34" charset="0"/>
            </a:endParaRPr>
          </a:p>
          <a:p>
            <a:pPr>
              <a:defRPr/>
            </a:pPr>
            <a:r>
              <a:rPr lang="pl-PL" dirty="0" smtClean="0">
                <a:solidFill>
                  <a:srgbClr val="7F7F7F"/>
                </a:solidFill>
                <a:latin typeface="Trebuchet MS" pitchFamily="34" charset="0"/>
              </a:rPr>
              <a:t> </a:t>
            </a:r>
            <a:endParaRPr lang="pl-PL" dirty="0">
              <a:solidFill>
                <a:schemeClr val="bg1">
                  <a:lumMod val="50000"/>
                </a:schemeClr>
              </a:solidFill>
              <a:latin typeface="Trebuchet MS" pitchFamily="34" charset="0"/>
            </a:endParaRPr>
          </a:p>
        </p:txBody>
      </p:sp>
      <p:sp>
        <p:nvSpPr>
          <p:cNvPr id="36868" name="pole tekstowe 6"/>
          <p:cNvSpPr txBox="1">
            <a:spLocks noChangeArrowheads="1"/>
          </p:cNvSpPr>
          <p:nvPr/>
        </p:nvSpPr>
        <p:spPr bwMode="auto">
          <a:xfrm>
            <a:off x="900113" y="4437063"/>
            <a:ext cx="112712" cy="369887"/>
          </a:xfrm>
          <a:prstGeom prst="rect">
            <a:avLst/>
          </a:prstGeom>
          <a:noFill/>
          <a:ln w="9525">
            <a:noFill/>
            <a:miter lim="800000"/>
            <a:headEnd/>
            <a:tailEnd/>
          </a:ln>
        </p:spPr>
        <p:txBody>
          <a:bodyPr>
            <a:spAutoFit/>
          </a:bodyPr>
          <a:lstStyle/>
          <a:p>
            <a:endParaRPr lang="en-US" dirty="0"/>
          </a:p>
        </p:txBody>
      </p:sp>
      <p:sp>
        <p:nvSpPr>
          <p:cNvPr id="9" name="pole tekstowe 8"/>
          <p:cNvSpPr txBox="1"/>
          <p:nvPr/>
        </p:nvSpPr>
        <p:spPr>
          <a:xfrm>
            <a:off x="8459788" y="6488113"/>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20</a:t>
            </a:r>
            <a:endParaRPr lang="pl-PL" sz="800" dirty="0">
              <a:solidFill>
                <a:schemeClr val="tx1">
                  <a:lumMod val="50000"/>
                  <a:lumOff val="50000"/>
                </a:schemeClr>
              </a:solidFill>
            </a:endParaRPr>
          </a:p>
        </p:txBody>
      </p:sp>
      <p:sp>
        <p:nvSpPr>
          <p:cNvPr id="13" name="Line 11"/>
          <p:cNvSpPr>
            <a:spLocks noChangeShapeType="1"/>
          </p:cNvSpPr>
          <p:nvPr/>
        </p:nvSpPr>
        <p:spPr bwMode="auto">
          <a:xfrm>
            <a:off x="719138" y="6453188"/>
            <a:ext cx="8605390" cy="148"/>
          </a:xfrm>
          <a:prstGeom prst="line">
            <a:avLst/>
          </a:prstGeom>
          <a:noFill/>
          <a:ln w="9525">
            <a:solidFill>
              <a:schemeClr val="bg1">
                <a:lumMod val="65000"/>
              </a:schemeClr>
            </a:solidFill>
            <a:round/>
            <a:headEnd/>
            <a:tailEnd/>
          </a:ln>
        </p:spPr>
        <p:txBody>
          <a:bodyPr/>
          <a:lstStyle/>
          <a:p>
            <a:endParaRPr lang="pl-PL"/>
          </a:p>
        </p:txBody>
      </p:sp>
      <p:sp>
        <p:nvSpPr>
          <p:cNvPr id="10" name="Prostokąt 9"/>
          <p:cNvSpPr/>
          <p:nvPr/>
        </p:nvSpPr>
        <p:spPr>
          <a:xfrm>
            <a:off x="697251" y="6510536"/>
            <a:ext cx="8532812" cy="369332"/>
          </a:xfrm>
          <a:prstGeom prst="rect">
            <a:avLst/>
          </a:prstGeom>
        </p:spPr>
        <p:txBody>
          <a:bodyPr>
            <a:spAutoFit/>
          </a:bodyPr>
          <a:lstStyle/>
          <a:p>
            <a:pPr marL="261938" indent="-174625" defTabSz="957263">
              <a:defRPr/>
            </a:pPr>
            <a:r>
              <a:rPr lang="pl-PL" sz="900" dirty="0">
                <a:effectLst>
                  <a:outerShdw blurRad="38100" dist="38100" dir="2700000" algn="tl">
                    <a:srgbClr val="C0C0C0"/>
                  </a:outerShdw>
                </a:effectLst>
              </a:rPr>
              <a:t>* </a:t>
            </a:r>
            <a:r>
              <a:rPr lang="pl-PL" sz="900" dirty="0" err="1">
                <a:effectLst>
                  <a:outerShdw blurRad="38100" dist="38100" dir="2700000" algn="tl">
                    <a:srgbClr val="C0C0C0"/>
                  </a:outerShdw>
                </a:effectLst>
              </a:rPr>
              <a:t>Adjusted</a:t>
            </a:r>
            <a:r>
              <a:rPr lang="pl-PL" sz="900" dirty="0">
                <a:effectLst>
                  <a:outerShdw blurRad="38100" dist="38100" dir="2700000" algn="tl">
                    <a:srgbClr val="C0C0C0"/>
                  </a:outerShdw>
                </a:effectLst>
              </a:rPr>
              <a:t> EBITDA </a:t>
            </a:r>
            <a:r>
              <a:rPr lang="pl-PL" sz="900" dirty="0" err="1">
                <a:effectLst>
                  <a:outerShdw blurRad="38100" dist="38100" dir="2700000" algn="tl">
                    <a:srgbClr val="C0C0C0"/>
                  </a:outerShdw>
                </a:effectLst>
              </a:rPr>
              <a:t>includes</a:t>
            </a:r>
            <a:r>
              <a:rPr lang="pl-PL" sz="900" dirty="0">
                <a:effectLst>
                  <a:outerShdw blurRad="38100" dist="38100" dir="2700000" algn="tl">
                    <a:srgbClr val="C0C0C0"/>
                  </a:outerShdw>
                </a:effectLst>
              </a:rPr>
              <a:t> </a:t>
            </a:r>
            <a:r>
              <a:rPr lang="pl-PL" sz="900" dirty="0" err="1">
                <a:effectLst>
                  <a:outerShdw blurRad="38100" dist="38100" dir="2700000" algn="tl">
                    <a:srgbClr val="C0C0C0"/>
                  </a:outerShdw>
                </a:effectLst>
              </a:rPr>
              <a:t>interest</a:t>
            </a:r>
            <a:r>
              <a:rPr lang="pl-PL" sz="900" dirty="0">
                <a:effectLst>
                  <a:outerShdw blurRad="38100" dist="38100" dir="2700000" algn="tl">
                    <a:srgbClr val="C0C0C0"/>
                  </a:outerShdw>
                </a:effectLst>
              </a:rPr>
              <a:t> from the </a:t>
            </a:r>
            <a:r>
              <a:rPr lang="pl-PL" sz="900" dirty="0" err="1">
                <a:effectLst>
                  <a:outerShdw blurRad="38100" dist="38100" dir="2700000" algn="tl">
                    <a:srgbClr val="C0C0C0"/>
                  </a:outerShdw>
                </a:effectLst>
              </a:rPr>
              <a:t>lease</a:t>
            </a:r>
            <a:r>
              <a:rPr lang="pl-PL" sz="900" dirty="0">
                <a:effectLst>
                  <a:outerShdw blurRad="38100" dist="38100" dir="2700000" algn="tl">
                    <a:srgbClr val="C0C0C0"/>
                  </a:outerShdw>
                </a:effectLst>
              </a:rPr>
              <a:t> of </a:t>
            </a:r>
            <a:r>
              <a:rPr lang="pl-PL" sz="900" dirty="0" err="1">
                <a:effectLst>
                  <a:outerShdw blurRad="38100" dist="38100" dir="2700000" algn="tl">
                    <a:srgbClr val="C0C0C0"/>
                  </a:outerShdw>
                </a:effectLst>
              </a:rPr>
              <a:t>property</a:t>
            </a:r>
            <a:r>
              <a:rPr lang="pl-PL" sz="900" dirty="0">
                <a:effectLst>
                  <a:outerShdw blurRad="38100" dist="38100" dir="2700000" algn="tl">
                    <a:srgbClr val="C0C0C0"/>
                  </a:outerShdw>
                </a:effectLst>
              </a:rPr>
              <a:t> and </a:t>
            </a:r>
            <a:r>
              <a:rPr lang="pl-PL" sz="900" dirty="0" err="1">
                <a:effectLst>
                  <a:outerShdw blurRad="38100" dist="38100" dir="2700000" algn="tl">
                    <a:srgbClr val="C0C0C0"/>
                  </a:outerShdw>
                </a:effectLst>
              </a:rPr>
              <a:t>shares</a:t>
            </a:r>
            <a:r>
              <a:rPr lang="pl-PL" sz="900" dirty="0">
                <a:effectLst>
                  <a:outerShdw blurRad="38100" dist="38100" dir="2700000" algn="tl">
                    <a:srgbClr val="C0C0C0"/>
                  </a:outerShdw>
                </a:effectLst>
              </a:rPr>
              <a:t> in the </a:t>
            </a:r>
            <a:r>
              <a:rPr lang="pl-PL" sz="900" dirty="0" err="1">
                <a:effectLst>
                  <a:outerShdw blurRad="38100" dist="38100" dir="2700000" algn="tl">
                    <a:srgbClr val="C0C0C0"/>
                  </a:outerShdw>
                </a:effectLst>
              </a:rPr>
              <a:t>profits</a:t>
            </a:r>
            <a:r>
              <a:rPr lang="pl-PL" sz="900" dirty="0">
                <a:effectLst>
                  <a:outerShdw blurRad="38100" dist="38100" dir="2700000" algn="tl">
                    <a:srgbClr val="C0C0C0"/>
                  </a:outerShdw>
                </a:effectLst>
              </a:rPr>
              <a:t> of Wind </a:t>
            </a:r>
            <a:r>
              <a:rPr lang="pl-PL" sz="900" dirty="0" err="1">
                <a:effectLst>
                  <a:outerShdw blurRad="38100" dist="38100" dir="2700000" algn="tl">
                    <a:srgbClr val="C0C0C0"/>
                  </a:outerShdw>
                </a:effectLst>
              </a:rPr>
              <a:t>Farms</a:t>
            </a:r>
            <a:r>
              <a:rPr lang="pl-PL" sz="900" dirty="0">
                <a:effectLst>
                  <a:outerShdw blurRad="38100" dist="38100" dir="2700000" algn="tl">
                    <a:srgbClr val="C0C0C0"/>
                  </a:outerShdw>
                </a:effectLst>
              </a:rPr>
              <a:t>, </a:t>
            </a:r>
            <a:endParaRPr lang="en-US" sz="900" dirty="0"/>
          </a:p>
          <a:p>
            <a:pPr marL="261938" indent="-174625" defTabSz="957263">
              <a:defRPr/>
            </a:pPr>
            <a:r>
              <a:rPr lang="pl-PL" sz="900" dirty="0" smtClean="0">
                <a:effectLst>
                  <a:outerShdw blurRad="38100" dist="38100" dir="2700000" algn="tl">
                    <a:srgbClr val="C0C0C0"/>
                  </a:outerShdw>
                </a:effectLst>
              </a:rPr>
              <a:t>, </a:t>
            </a:r>
            <a:endParaRPr lang="en-US" sz="900" dirty="0"/>
          </a:p>
        </p:txBody>
      </p:sp>
      <p:sp>
        <p:nvSpPr>
          <p:cNvPr id="2" name="Prostokąt 1"/>
          <p:cNvSpPr/>
          <p:nvPr/>
        </p:nvSpPr>
        <p:spPr>
          <a:xfrm>
            <a:off x="205458" y="4622005"/>
            <a:ext cx="4294534" cy="1126462"/>
          </a:xfrm>
          <a:prstGeom prst="rect">
            <a:avLst/>
          </a:prstGeom>
        </p:spPr>
        <p:txBody>
          <a:bodyPr wrap="square">
            <a:spAutoFit/>
          </a:bodyPr>
          <a:lstStyle/>
          <a:p>
            <a:pPr marL="657225" lvl="1" indent="-323850" defTabSz="957263">
              <a:spcBef>
                <a:spcPct val="20000"/>
              </a:spcBef>
              <a:buClr>
                <a:srgbClr val="FE5B00"/>
              </a:buClr>
              <a:buSzPct val="85000"/>
              <a:buFont typeface="Arial" charset="0"/>
              <a:buChar char="►"/>
              <a:tabLst>
                <a:tab pos="0" algn="l"/>
              </a:tabLst>
            </a:pPr>
            <a:r>
              <a:rPr lang="pl-PL" sz="1050" dirty="0" err="1">
                <a:latin typeface="Arial" pitchFamily="34" charset="0"/>
                <a:cs typeface="Arial" pitchFamily="34" charset="0"/>
              </a:rPr>
              <a:t>I</a:t>
            </a:r>
            <a:r>
              <a:rPr lang="pl-PL" sz="1050" dirty="0" err="1" smtClean="0">
                <a:latin typeface="Arial" pitchFamily="34" charset="0"/>
                <a:cs typeface="Arial" pitchFamily="34" charset="0"/>
              </a:rPr>
              <a:t>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EBITDA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sale</a:t>
            </a:r>
          </a:p>
          <a:p>
            <a:pPr marL="657225" lvl="1" indent="-323850" defTabSz="957263">
              <a:spcBef>
                <a:spcPct val="20000"/>
              </a:spcBef>
              <a:buClr>
                <a:srgbClr val="FE5B00"/>
              </a:buClr>
              <a:buSzPct val="85000"/>
              <a:buFont typeface="Arial" charset="0"/>
              <a:buChar char="►"/>
              <a:tabLst>
                <a:tab pos="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from </a:t>
            </a:r>
            <a:r>
              <a:rPr lang="pl-PL" sz="1050" dirty="0">
                <a:latin typeface="Arial" pitchFamily="34" charset="0"/>
                <a:cs typeface="Arial" pitchFamily="34" charset="0"/>
              </a:rPr>
              <a:t>WF Wartkowo </a:t>
            </a:r>
            <a:r>
              <a:rPr lang="pl-PL" sz="1050" dirty="0" smtClean="0">
                <a:latin typeface="Arial" pitchFamily="34" charset="0"/>
                <a:cs typeface="Arial" pitchFamily="34" charset="0"/>
              </a:rPr>
              <a:t> and WF Pągów sale </a:t>
            </a:r>
            <a:r>
              <a:rPr lang="pl-PL" sz="1050" dirty="0">
                <a:latin typeface="Arial" pitchFamily="34" charset="0"/>
                <a:cs typeface="Arial" pitchFamily="34" charset="0"/>
              </a:rPr>
              <a:t>in </a:t>
            </a:r>
            <a:r>
              <a:rPr lang="pl-PL" sz="1050" dirty="0" smtClean="0">
                <a:latin typeface="Arial" pitchFamily="34" charset="0"/>
                <a:cs typeface="Arial" pitchFamily="34" charset="0"/>
              </a:rPr>
              <a:t> </a:t>
            </a:r>
            <a:r>
              <a:rPr lang="pl-PL" sz="1050" dirty="0">
                <a:latin typeface="Arial" pitchFamily="34" charset="0"/>
                <a:cs typeface="Arial" pitchFamily="34" charset="0"/>
              </a:rPr>
              <a:t>2010 on EBITDA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40.5 </a:t>
            </a:r>
            <a:r>
              <a:rPr lang="pl-PL" sz="1050" dirty="0">
                <a:latin typeface="Arial" pitchFamily="34" charset="0"/>
                <a:cs typeface="Arial" pitchFamily="34" charset="0"/>
              </a:rPr>
              <a:t>mil</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whereas</a:t>
            </a:r>
            <a:r>
              <a:rPr lang="pl-PL" sz="1050" dirty="0">
                <a:latin typeface="Arial" pitchFamily="34" charset="0"/>
                <a:cs typeface="Arial" pitchFamily="34" charset="0"/>
              </a:rPr>
              <a:t> </a:t>
            </a:r>
            <a:r>
              <a:rPr lang="pl-PL" sz="1050" dirty="0" smtClean="0">
                <a:latin typeface="Arial" pitchFamily="34" charset="0"/>
                <a:cs typeface="Arial" pitchFamily="34" charset="0"/>
              </a:rPr>
              <a:t>the </a:t>
            </a: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on EBITDA from </a:t>
            </a:r>
            <a:r>
              <a:rPr lang="pl-PL" sz="1050" dirty="0">
                <a:latin typeface="Arial" pitchFamily="34" charset="0"/>
                <a:cs typeface="Arial" pitchFamily="34" charset="0"/>
              </a:rPr>
              <a:t>WF </a:t>
            </a:r>
            <a:r>
              <a:rPr lang="pl-PL" sz="1050" dirty="0" smtClean="0">
                <a:latin typeface="Arial" pitchFamily="34" charset="0"/>
                <a:cs typeface="Arial" pitchFamily="34" charset="0"/>
              </a:rPr>
              <a:t>Klukowo and </a:t>
            </a:r>
            <a:r>
              <a:rPr lang="pl-PL" sz="1050" dirty="0" err="1" smtClean="0">
                <a:latin typeface="Arial" pitchFamily="34" charset="0"/>
                <a:cs typeface="Arial" pitchFamily="34" charset="0"/>
              </a:rPr>
              <a:t>Samborsko</a:t>
            </a:r>
            <a:r>
              <a:rPr lang="pl-PL" sz="1050" dirty="0" smtClean="0">
                <a:latin typeface="Arial" pitchFamily="34" charset="0"/>
                <a:cs typeface="Arial" pitchFamily="34" charset="0"/>
              </a:rPr>
              <a:t> sale </a:t>
            </a:r>
            <a:r>
              <a:rPr lang="pl-PL" sz="1050" dirty="0">
                <a:latin typeface="Arial" pitchFamily="34" charset="0"/>
                <a:cs typeface="Arial" pitchFamily="34" charset="0"/>
              </a:rPr>
              <a:t>in  </a:t>
            </a:r>
            <a:r>
              <a:rPr lang="pl-PL" sz="1050" dirty="0" smtClean="0">
                <a:latin typeface="Arial" pitchFamily="34" charset="0"/>
                <a:cs typeface="Arial" pitchFamily="34" charset="0"/>
              </a:rPr>
              <a:t>2011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51.8 mil.</a:t>
            </a:r>
            <a:endParaRPr lang="pl-PL" sz="1050" dirty="0">
              <a:latin typeface="Arial" pitchFamily="34" charset="0"/>
              <a:cs typeface="Arial" pitchFamily="34" charset="0"/>
            </a:endParaRPr>
          </a:p>
          <a:p>
            <a:pPr marL="657225" lvl="1" indent="-323850" defTabSz="957263">
              <a:spcBef>
                <a:spcPct val="20000"/>
              </a:spcBef>
              <a:buClr>
                <a:srgbClr val="FE5B00"/>
              </a:buClr>
              <a:buSzPct val="85000"/>
              <a:buFont typeface="Arial" charset="0"/>
              <a:buChar char="►"/>
              <a:tabLst>
                <a:tab pos="0" algn="l"/>
              </a:tabLst>
            </a:pPr>
            <a:endParaRPr lang="pl-PL" sz="1050" dirty="0">
              <a:solidFill>
                <a:srgbClr val="FF0000"/>
              </a:solidFill>
              <a:latin typeface="Arial" pitchFamily="34" charset="0"/>
              <a:cs typeface="Arial" pitchFamily="34" charset="0"/>
            </a:endParaRPr>
          </a:p>
        </p:txBody>
      </p:sp>
      <p:sp>
        <p:nvSpPr>
          <p:cNvPr id="12" name="Prostokąt 1"/>
          <p:cNvSpPr/>
          <p:nvPr/>
        </p:nvSpPr>
        <p:spPr>
          <a:xfrm>
            <a:off x="4785212" y="4622005"/>
            <a:ext cx="3977684" cy="1541961"/>
          </a:xfrm>
          <a:prstGeom prst="rect">
            <a:avLst/>
          </a:prstGeom>
        </p:spPr>
        <p:txBody>
          <a:bodyPr wrap="square">
            <a:spAutoFit/>
          </a:bodyPr>
          <a:lstStyle/>
          <a:p>
            <a:pPr marL="447675" lvl="1"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EBITDA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a:t>
            </a:r>
            <a:endParaRPr lang="pl-PL" sz="1050" dirty="0" smtClean="0">
              <a:solidFill>
                <a:srgbClr val="FF0000"/>
              </a:solidFill>
              <a:latin typeface="Arial" pitchFamily="34" charset="0"/>
              <a:cs typeface="Arial" pitchFamily="34" charset="0"/>
            </a:endParaRPr>
          </a:p>
          <a:p>
            <a:pPr marL="450850" lvl="1" indent="-269875" defTabSz="957263">
              <a:spcBef>
                <a:spcPct val="20000"/>
              </a:spcBef>
              <a:buClr>
                <a:srgbClr val="FE5B00"/>
              </a:buClr>
              <a:buSzPct val="85000"/>
              <a:buFont typeface="Arial" charset="0"/>
              <a:buChar char="►"/>
              <a:tabLst>
                <a:tab pos="0" algn="l"/>
              </a:tabLst>
            </a:pPr>
            <a:r>
              <a:rPr lang="pl-PL" sz="1050" dirty="0" err="1">
                <a:latin typeface="Arial" pitchFamily="34" charset="0"/>
                <a:cs typeface="Arial" pitchFamily="34" charset="0"/>
              </a:rPr>
              <a:t>Impact</a:t>
            </a:r>
            <a:r>
              <a:rPr lang="pl-PL" sz="1050" dirty="0">
                <a:latin typeface="Arial" pitchFamily="34" charset="0"/>
                <a:cs typeface="Arial" pitchFamily="34" charset="0"/>
              </a:rPr>
              <a:t>  from </a:t>
            </a:r>
            <a:r>
              <a:rPr lang="pl-PL" sz="1050" dirty="0" smtClean="0">
                <a:latin typeface="Arial" pitchFamily="34" charset="0"/>
                <a:cs typeface="Arial" pitchFamily="34" charset="0"/>
              </a:rPr>
              <a:t>WF </a:t>
            </a:r>
            <a:r>
              <a:rPr lang="pl-PL" sz="1050" dirty="0">
                <a:latin typeface="Arial" pitchFamily="34" charset="0"/>
                <a:cs typeface="Arial" pitchFamily="34" charset="0"/>
              </a:rPr>
              <a:t>Pągów sale in  2010 on EBITDA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31.9 </a:t>
            </a:r>
            <a:r>
              <a:rPr lang="pl-PL" sz="1050" dirty="0">
                <a:latin typeface="Arial" pitchFamily="34" charset="0"/>
                <a:cs typeface="Arial" pitchFamily="34" charset="0"/>
              </a:rPr>
              <a:t>mil., </a:t>
            </a:r>
            <a:r>
              <a:rPr lang="pl-PL" sz="1050" dirty="0" err="1">
                <a:latin typeface="Arial" pitchFamily="34" charset="0"/>
                <a:cs typeface="Arial" pitchFamily="34" charset="0"/>
              </a:rPr>
              <a:t>whereas</a:t>
            </a:r>
            <a:r>
              <a:rPr lang="pl-PL" sz="1050" dirty="0">
                <a:latin typeface="Arial" pitchFamily="34" charset="0"/>
                <a:cs typeface="Arial" pitchFamily="34" charset="0"/>
              </a:rPr>
              <a:t> the </a:t>
            </a:r>
            <a:r>
              <a:rPr lang="pl-PL" sz="1050" dirty="0" err="1">
                <a:latin typeface="Arial" pitchFamily="34" charset="0"/>
                <a:cs typeface="Arial" pitchFamily="34" charset="0"/>
              </a:rPr>
              <a:t>impact</a:t>
            </a:r>
            <a:r>
              <a:rPr lang="pl-PL" sz="1050" dirty="0">
                <a:latin typeface="Arial" pitchFamily="34" charset="0"/>
                <a:cs typeface="Arial" pitchFamily="34" charset="0"/>
              </a:rPr>
              <a:t> on EBITDA from WF Klukowo and </a:t>
            </a:r>
            <a:r>
              <a:rPr lang="pl-PL" sz="1050" dirty="0" err="1">
                <a:latin typeface="Arial" pitchFamily="34" charset="0"/>
                <a:cs typeface="Arial" pitchFamily="34" charset="0"/>
              </a:rPr>
              <a:t>Samborsko</a:t>
            </a:r>
            <a:r>
              <a:rPr lang="pl-PL" sz="1050" dirty="0">
                <a:latin typeface="Arial" pitchFamily="34" charset="0"/>
                <a:cs typeface="Arial" pitchFamily="34" charset="0"/>
              </a:rPr>
              <a:t> sale in  2011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51.8 mil.</a:t>
            </a:r>
          </a:p>
          <a:p>
            <a:pPr marL="180975" lvl="1" defTabSz="957263">
              <a:spcBef>
                <a:spcPct val="20000"/>
              </a:spcBef>
              <a:buClr>
                <a:srgbClr val="FE5B00"/>
              </a:buClr>
              <a:buSzPct val="85000"/>
              <a:tabLst>
                <a:tab pos="0" algn="l"/>
              </a:tabLst>
            </a:pPr>
            <a:endParaRPr lang="pl-PL" sz="1050" dirty="0">
              <a:solidFill>
                <a:prstClr val="black"/>
              </a:solidFill>
              <a:latin typeface="Arial" pitchFamily="34" charset="0"/>
              <a:cs typeface="Arial" pitchFamily="34" charset="0"/>
            </a:endParaRPr>
          </a:p>
          <a:p>
            <a:pPr marL="657225" lvl="1" indent="-323850" defTabSz="957263">
              <a:spcBef>
                <a:spcPct val="20000"/>
              </a:spcBef>
              <a:buClr>
                <a:srgbClr val="FE5B00"/>
              </a:buClr>
              <a:buSzPct val="85000"/>
              <a:buFont typeface="Arial" charset="0"/>
              <a:buChar char="►"/>
              <a:tabLst>
                <a:tab pos="0" algn="l"/>
              </a:tabLst>
            </a:pPr>
            <a:endParaRPr lang="pl-PL" sz="1050" dirty="0">
              <a:solidFill>
                <a:srgbClr val="FF0000"/>
              </a:solidFill>
              <a:latin typeface="Arial" pitchFamily="34" charset="0"/>
              <a:cs typeface="Arial" pitchFamily="34" charset="0"/>
            </a:endParaRPr>
          </a:p>
          <a:p>
            <a:pPr marL="504825" lvl="1" indent="-333375" defTabSz="957263">
              <a:spcBef>
                <a:spcPct val="20000"/>
              </a:spcBef>
              <a:buClr>
                <a:srgbClr val="FE5B00"/>
              </a:buClr>
              <a:buSzPct val="85000"/>
              <a:buFont typeface="Arial" charset="0"/>
              <a:buChar char="►"/>
              <a:tabLst>
                <a:tab pos="88900" algn="l"/>
              </a:tabLst>
            </a:pPr>
            <a:endParaRPr lang="pl-PL" sz="1200" dirty="0">
              <a:latin typeface="Arial" pitchFamily="34" charset="0"/>
              <a:cs typeface="Arial" pitchFamily="34" charset="0"/>
            </a:endParaRPr>
          </a:p>
        </p:txBody>
      </p:sp>
      <p:graphicFrame>
        <p:nvGraphicFramePr>
          <p:cNvPr id="14" name="Wykres 13"/>
          <p:cNvGraphicFramePr>
            <a:graphicFrameLocks/>
          </p:cNvGraphicFramePr>
          <p:nvPr>
            <p:extLst>
              <p:ext uri="{D42A27DB-BD31-4B8C-83A1-F6EECF244321}">
                <p14:modId xmlns:p14="http://schemas.microsoft.com/office/powerpoint/2010/main" val="3494041023"/>
              </p:ext>
            </p:extLst>
          </p:nvPr>
        </p:nvGraphicFramePr>
        <p:xfrm>
          <a:off x="680371" y="1627635"/>
          <a:ext cx="4104841"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Wykres 14"/>
          <p:cNvGraphicFramePr>
            <a:graphicFrameLocks/>
          </p:cNvGraphicFramePr>
          <p:nvPr>
            <p:extLst>
              <p:ext uri="{D42A27DB-BD31-4B8C-83A1-F6EECF244321}">
                <p14:modId xmlns:p14="http://schemas.microsoft.com/office/powerpoint/2010/main" val="2177769963"/>
              </p:ext>
            </p:extLst>
          </p:nvPr>
        </p:nvGraphicFramePr>
        <p:xfrm>
          <a:off x="5021833" y="1664074"/>
          <a:ext cx="4208230" cy="27010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5707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numeru slajdu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29CD9F-72B5-481D-90F3-2C946C682376}" type="slidenum">
              <a:rPr lang="pl-PL" sz="1400"/>
              <a:pPr algn="r"/>
              <a:t>21</a:t>
            </a:fld>
            <a:endParaRPr lang="pl-PL" sz="1400"/>
          </a:p>
        </p:txBody>
      </p:sp>
      <p:pic>
        <p:nvPicPr>
          <p:cNvPr id="37890" name="Picture 2"/>
          <p:cNvPicPr>
            <a:picLocks noChangeAspect="1" noChangeArrowheads="1"/>
          </p:cNvPicPr>
          <p:nvPr/>
        </p:nvPicPr>
        <p:blipFill>
          <a:blip r:embed="rId2" cstate="print"/>
          <a:srcRect/>
          <a:stretch>
            <a:fillRect/>
          </a:stretch>
        </p:blipFill>
        <p:spPr bwMode="auto">
          <a:xfrm>
            <a:off x="-11385" y="-992"/>
            <a:ext cx="9256816" cy="6858000"/>
          </a:xfrm>
          <a:prstGeom prst="rect">
            <a:avLst/>
          </a:prstGeom>
          <a:noFill/>
          <a:ln w="9525">
            <a:noFill/>
            <a:miter lim="800000"/>
            <a:headEnd/>
            <a:tailEnd/>
          </a:ln>
        </p:spPr>
      </p:pic>
      <p:sp>
        <p:nvSpPr>
          <p:cNvPr id="37891" name="pole tekstowe 5"/>
          <p:cNvSpPr txBox="1">
            <a:spLocks noChangeArrowheads="1"/>
          </p:cNvSpPr>
          <p:nvPr/>
        </p:nvSpPr>
        <p:spPr bwMode="auto">
          <a:xfrm>
            <a:off x="538733" y="4125781"/>
            <a:ext cx="3925318" cy="2286780"/>
          </a:xfrm>
          <a:prstGeom prst="rect">
            <a:avLst/>
          </a:prstGeom>
          <a:noFill/>
          <a:ln w="9525">
            <a:noFill/>
            <a:miter lim="800000"/>
            <a:headEnd/>
            <a:tailEnd/>
          </a:ln>
        </p:spPr>
        <p:txBody>
          <a:bodyPr wrap="square">
            <a:sp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00" b="1" dirty="0" smtClean="0">
                <a:solidFill>
                  <a:srgbClr val="F26C08"/>
                </a:solidFill>
                <a:latin typeface="Arial" pitchFamily="34" charset="0"/>
                <a:cs typeface="Arial" pitchFamily="34" charset="0"/>
              </a:rPr>
              <a:t>12 </a:t>
            </a:r>
            <a:r>
              <a:rPr lang="pl-PL" sz="1000" b="1" dirty="0" err="1" smtClean="0">
                <a:solidFill>
                  <a:srgbClr val="F26C08"/>
                </a:solidFill>
                <a:latin typeface="Arial" pitchFamily="34" charset="0"/>
                <a:cs typeface="Arial" pitchFamily="34" charset="0"/>
              </a:rPr>
              <a:t>months</a:t>
            </a:r>
            <a:endParaRPr lang="en-US" sz="1000" b="1" dirty="0">
              <a:solidFill>
                <a:srgbClr val="F26C08"/>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err="1" smtClean="0">
                <a:latin typeface="Arial" pitchFamily="34" charset="0"/>
                <a:cs typeface="Arial" pitchFamily="34" charset="0"/>
              </a:rPr>
              <a:t>Impact</a:t>
            </a:r>
            <a:r>
              <a:rPr lang="pl-PL" sz="1100" dirty="0" smtClean="0">
                <a:latin typeface="Arial" pitchFamily="34" charset="0"/>
                <a:cs typeface="Arial" pitchFamily="34" charset="0"/>
              </a:rPr>
              <a:t> of EBITDA</a:t>
            </a:r>
            <a:endParaRPr lang="pl-PL" sz="1100" dirty="0">
              <a:solidFill>
                <a:srgbClr val="FF0000"/>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smtClean="0">
                <a:latin typeface="Arial" pitchFamily="34" charset="0"/>
                <a:cs typeface="Arial" pitchFamily="34" charset="0"/>
              </a:rPr>
              <a:t>Total </a:t>
            </a:r>
            <a:r>
              <a:rPr lang="pl-PL" sz="1100" dirty="0" err="1">
                <a:latin typeface="Arial" pitchFamily="34" charset="0"/>
                <a:cs typeface="Arial" pitchFamily="34" charset="0"/>
              </a:rPr>
              <a:t>impact</a:t>
            </a:r>
            <a:r>
              <a:rPr lang="pl-PL" sz="1100" dirty="0">
                <a:latin typeface="Arial" pitchFamily="34" charset="0"/>
                <a:cs typeface="Arial" pitchFamily="34" charset="0"/>
              </a:rPr>
              <a:t> of </a:t>
            </a:r>
            <a:r>
              <a:rPr lang="pl-PL" sz="1100" dirty="0" err="1">
                <a:latin typeface="Arial" pitchFamily="34" charset="0"/>
                <a:cs typeface="Arial" pitchFamily="34" charset="0"/>
              </a:rPr>
              <a:t>realized</a:t>
            </a:r>
            <a:r>
              <a:rPr lang="pl-PL" sz="1100" dirty="0">
                <a:latin typeface="Arial" pitchFamily="34" charset="0"/>
                <a:cs typeface="Arial" pitchFamily="34" charset="0"/>
              </a:rPr>
              <a:t> </a:t>
            </a:r>
            <a:r>
              <a:rPr lang="pl-PL" sz="1100" dirty="0" err="1" smtClean="0">
                <a:latin typeface="Arial" pitchFamily="34" charset="0"/>
                <a:cs typeface="Arial" pitchFamily="34" charset="0"/>
              </a:rPr>
              <a:t>negative</a:t>
            </a:r>
            <a:r>
              <a:rPr lang="pl-PL" sz="1100" dirty="0" smtClean="0">
                <a:latin typeface="Arial" pitchFamily="34" charset="0"/>
                <a:cs typeface="Arial" pitchFamily="34" charset="0"/>
              </a:rPr>
              <a:t> FX </a:t>
            </a:r>
            <a:r>
              <a:rPr lang="pl-PL" sz="1100" dirty="0">
                <a:latin typeface="Arial" pitchFamily="34" charset="0"/>
                <a:cs typeface="Arial" pitchFamily="34" charset="0"/>
              </a:rPr>
              <a:t>in </a:t>
            </a:r>
            <a:r>
              <a:rPr lang="pl-PL" sz="1100" dirty="0" smtClean="0">
                <a:latin typeface="Arial" pitchFamily="34" charset="0"/>
                <a:cs typeface="Arial" pitchFamily="34" charset="0"/>
              </a:rPr>
              <a:t>12 </a:t>
            </a:r>
            <a:r>
              <a:rPr lang="pl-PL" sz="1100" dirty="0" err="1" smtClean="0">
                <a:latin typeface="Arial" pitchFamily="34" charset="0"/>
                <a:cs typeface="Arial" pitchFamily="34" charset="0"/>
              </a:rPr>
              <a:t>months</a:t>
            </a:r>
            <a:r>
              <a:rPr lang="pl-PL" sz="1100" dirty="0" smtClean="0">
                <a:latin typeface="Arial" pitchFamily="34" charset="0"/>
                <a:cs typeface="Arial" pitchFamily="34" charset="0"/>
              </a:rPr>
              <a:t> </a:t>
            </a:r>
            <a:r>
              <a:rPr lang="pl-PL" sz="1100" dirty="0">
                <a:latin typeface="Arial" pitchFamily="34" charset="0"/>
                <a:cs typeface="Arial" pitchFamily="34" charset="0"/>
              </a:rPr>
              <a:t>2011 </a:t>
            </a:r>
            <a:r>
              <a:rPr lang="pl-PL" sz="1100" dirty="0" err="1" smtClean="0">
                <a:latin typeface="Arial" pitchFamily="34" charset="0"/>
                <a:cs typeface="Arial" pitchFamily="34" charset="0"/>
              </a:rPr>
              <a:t>higher</a:t>
            </a:r>
            <a:r>
              <a:rPr lang="pl-PL" sz="1100" dirty="0" smtClean="0">
                <a:latin typeface="Arial" pitchFamily="34" charset="0"/>
                <a:cs typeface="Arial" pitchFamily="34" charset="0"/>
              </a:rPr>
              <a:t> </a:t>
            </a:r>
            <a:r>
              <a:rPr lang="pl-PL" sz="1100" dirty="0" err="1">
                <a:latin typeface="Arial" pitchFamily="34" charset="0"/>
                <a:cs typeface="Arial" pitchFamily="34" charset="0"/>
              </a:rPr>
              <a:t>than</a:t>
            </a:r>
            <a:r>
              <a:rPr lang="pl-PL" sz="1100" dirty="0">
                <a:latin typeface="Arial" pitchFamily="34" charset="0"/>
                <a:cs typeface="Arial" pitchFamily="34" charset="0"/>
              </a:rPr>
              <a:t> in </a:t>
            </a:r>
            <a:r>
              <a:rPr lang="pl-PL" sz="1100" dirty="0" smtClean="0">
                <a:latin typeface="Arial" pitchFamily="34" charset="0"/>
                <a:cs typeface="Arial" pitchFamily="34" charset="0"/>
              </a:rPr>
              <a:t>12 </a:t>
            </a:r>
            <a:r>
              <a:rPr lang="pl-PL" sz="1100" dirty="0" err="1" smtClean="0">
                <a:latin typeface="Arial" pitchFamily="34" charset="0"/>
                <a:cs typeface="Arial" pitchFamily="34" charset="0"/>
              </a:rPr>
              <a:t>months</a:t>
            </a:r>
            <a:r>
              <a:rPr lang="pl-PL" sz="1100" dirty="0" smtClean="0">
                <a:latin typeface="Arial" pitchFamily="34" charset="0"/>
                <a:cs typeface="Arial" pitchFamily="34" charset="0"/>
              </a:rPr>
              <a:t> </a:t>
            </a:r>
            <a:r>
              <a:rPr lang="pl-PL" sz="1100" dirty="0">
                <a:latin typeface="Arial" pitchFamily="34" charset="0"/>
                <a:cs typeface="Arial" pitchFamily="34" charset="0"/>
              </a:rPr>
              <a:t>2010 by PLN </a:t>
            </a:r>
            <a:r>
              <a:rPr lang="pl-PL" sz="1100" dirty="0" smtClean="0">
                <a:latin typeface="Arial" pitchFamily="34" charset="0"/>
                <a:cs typeface="Arial" pitchFamily="34" charset="0"/>
              </a:rPr>
              <a:t>3.1 </a:t>
            </a:r>
            <a:r>
              <a:rPr lang="pl-PL" sz="1100" dirty="0">
                <a:latin typeface="Arial" pitchFamily="34" charset="0"/>
                <a:cs typeface="Arial" pitchFamily="34" charset="0"/>
              </a:rPr>
              <a:t>mil. </a:t>
            </a:r>
            <a:endParaRPr lang="en-US" sz="1100" dirty="0">
              <a:solidFill>
                <a:srgbClr val="FF0000"/>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smtClean="0">
                <a:latin typeface="Arial" pitchFamily="34" charset="0"/>
                <a:cs typeface="Arial" pitchFamily="34" charset="0"/>
              </a:rPr>
              <a:t>Lower</a:t>
            </a:r>
            <a:r>
              <a:rPr lang="pl-PL" sz="1100" dirty="0" smtClean="0">
                <a:solidFill>
                  <a:srgbClr val="FF0000"/>
                </a:solidFill>
                <a:latin typeface="Arial" pitchFamily="34" charset="0"/>
                <a:cs typeface="Arial" pitchFamily="34" charset="0"/>
              </a:rPr>
              <a:t> </a:t>
            </a:r>
            <a:r>
              <a:rPr lang="pl-PL" sz="1100" dirty="0" err="1" smtClean="0">
                <a:latin typeface="Arial" pitchFamily="34" charset="0"/>
                <a:cs typeface="Arial" pitchFamily="34" charset="0"/>
              </a:rPr>
              <a:t>income</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tax</a:t>
            </a:r>
            <a:r>
              <a:rPr lang="pl-PL" sz="1100" dirty="0" smtClean="0">
                <a:latin typeface="Arial" pitchFamily="34" charset="0"/>
                <a:cs typeface="Arial" pitchFamily="34" charset="0"/>
              </a:rPr>
              <a:t> </a:t>
            </a:r>
            <a:r>
              <a:rPr lang="pl-PL" sz="1100" dirty="0">
                <a:latin typeface="Arial" pitchFamily="34" charset="0"/>
                <a:cs typeface="Arial" pitchFamily="34" charset="0"/>
              </a:rPr>
              <a:t>by PLN </a:t>
            </a:r>
            <a:r>
              <a:rPr lang="pl-PL" sz="1100" dirty="0" smtClean="0">
                <a:latin typeface="Arial" pitchFamily="34" charset="0"/>
                <a:cs typeface="Arial" pitchFamily="34" charset="0"/>
              </a:rPr>
              <a:t>0.2 </a:t>
            </a:r>
            <a:r>
              <a:rPr lang="pl-PL" sz="1100" dirty="0">
                <a:latin typeface="Arial" pitchFamily="34" charset="0"/>
                <a:cs typeface="Arial" pitchFamily="34" charset="0"/>
              </a:rPr>
              <a:t>mil</a:t>
            </a:r>
            <a:r>
              <a:rPr lang="pl-PL" sz="1100" dirty="0" smtClean="0">
                <a:latin typeface="Arial" pitchFamily="34" charset="0"/>
                <a:cs typeface="Arial" pitchFamily="34" charset="0"/>
              </a:rPr>
              <a:t>.</a:t>
            </a:r>
            <a:endParaRPr lang="pl-PL" sz="1100" dirty="0">
              <a:solidFill>
                <a:srgbClr val="FF0000"/>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err="1" smtClean="0">
                <a:latin typeface="Arial" pitchFamily="34" charset="0"/>
                <a:cs typeface="Arial" pitchFamily="34" charset="0"/>
              </a:rPr>
              <a:t>Higher</a:t>
            </a:r>
            <a:r>
              <a:rPr lang="pl-PL" sz="1100" dirty="0" smtClean="0">
                <a:latin typeface="Arial" pitchFamily="34" charset="0"/>
                <a:cs typeface="Arial" pitchFamily="34" charset="0"/>
              </a:rPr>
              <a:t> </a:t>
            </a:r>
            <a:r>
              <a:rPr lang="pl-PL" sz="1100" dirty="0" err="1">
                <a:latin typeface="Arial" pitchFamily="34" charset="0"/>
                <a:cs typeface="Arial" pitchFamily="34" charset="0"/>
              </a:rPr>
              <a:t>interest</a:t>
            </a:r>
            <a:r>
              <a:rPr lang="pl-PL" sz="1100" dirty="0">
                <a:latin typeface="Arial" pitchFamily="34" charset="0"/>
                <a:cs typeface="Arial" pitchFamily="34" charset="0"/>
              </a:rPr>
              <a:t> </a:t>
            </a:r>
            <a:r>
              <a:rPr lang="pl-PL" sz="1100" dirty="0" err="1">
                <a:latin typeface="Arial" pitchFamily="34" charset="0"/>
                <a:cs typeface="Arial" pitchFamily="34" charset="0"/>
              </a:rPr>
              <a:t>rate</a:t>
            </a:r>
            <a:r>
              <a:rPr lang="pl-PL" sz="1100" dirty="0">
                <a:latin typeface="Arial" pitchFamily="34" charset="0"/>
                <a:cs typeface="Arial" pitchFamily="34" charset="0"/>
              </a:rPr>
              <a:t> from </a:t>
            </a:r>
            <a:r>
              <a:rPr lang="pl-PL" sz="1100" dirty="0" err="1">
                <a:latin typeface="Arial" pitchFamily="34" charset="0"/>
                <a:cs typeface="Arial" pitchFamily="34" charset="0"/>
              </a:rPr>
              <a:t>cash</a:t>
            </a:r>
            <a:r>
              <a:rPr lang="pl-PL" sz="1100" dirty="0">
                <a:latin typeface="Arial" pitchFamily="34" charset="0"/>
                <a:cs typeface="Arial" pitchFamily="34" charset="0"/>
              </a:rPr>
              <a:t> </a:t>
            </a:r>
            <a:r>
              <a:rPr lang="pl-PL" sz="1100" dirty="0" err="1">
                <a:latin typeface="Arial" pitchFamily="34" charset="0"/>
                <a:cs typeface="Arial" pitchFamily="34" charset="0"/>
              </a:rPr>
              <a:t>deposits</a:t>
            </a:r>
            <a:r>
              <a:rPr lang="pl-PL" sz="1100" dirty="0">
                <a:latin typeface="Arial" pitchFamily="34" charset="0"/>
                <a:cs typeface="Arial" pitchFamily="34" charset="0"/>
              </a:rPr>
              <a:t> by PLN </a:t>
            </a:r>
            <a:r>
              <a:rPr lang="pl-PL" sz="1100" dirty="0" smtClean="0">
                <a:latin typeface="Arial" pitchFamily="34" charset="0"/>
                <a:cs typeface="Arial" pitchFamily="34" charset="0"/>
              </a:rPr>
              <a:t>2.5 </a:t>
            </a:r>
            <a:r>
              <a:rPr lang="pl-PL" sz="1100" dirty="0">
                <a:latin typeface="Arial" pitchFamily="34" charset="0"/>
                <a:cs typeface="Arial" pitchFamily="34" charset="0"/>
              </a:rPr>
              <a:t>mil.</a:t>
            </a:r>
          </a:p>
          <a:p>
            <a:pPr marL="628650" lvl="2" indent="-180975" defTabSz="957263">
              <a:spcBef>
                <a:spcPct val="20000"/>
              </a:spcBef>
              <a:buClr>
                <a:srgbClr val="FE5B00"/>
              </a:buClr>
              <a:buSzPct val="85000"/>
              <a:buFont typeface="Arial" charset="0"/>
              <a:buChar char="►"/>
              <a:tabLst>
                <a:tab pos="88900" algn="l"/>
              </a:tabLst>
            </a:pPr>
            <a:endParaRPr lang="pl-PL" sz="1100" dirty="0">
              <a:solidFill>
                <a:srgbClr val="FF0000"/>
              </a:solidFill>
              <a:latin typeface="Arial" pitchFamily="34" charset="0"/>
              <a:cs typeface="Arial" pitchFamily="34" charset="0"/>
            </a:endParaRPr>
          </a:p>
          <a:p>
            <a:pPr marL="777875" lvl="1" indent="-300038" defTabSz="957263">
              <a:spcBef>
                <a:spcPct val="20000"/>
              </a:spcBef>
              <a:buClr>
                <a:srgbClr val="FE5B00"/>
              </a:buClr>
              <a:buSzPct val="85000"/>
              <a:buFont typeface="Arial" charset="0"/>
              <a:buChar char="►"/>
              <a:tabLst>
                <a:tab pos="88900" algn="l"/>
              </a:tabLst>
            </a:pPr>
            <a:endParaRPr lang="pl-PL" sz="1200" dirty="0"/>
          </a:p>
          <a:p>
            <a:pPr marL="0" lvl="1" defTabSz="957263">
              <a:spcBef>
                <a:spcPct val="20000"/>
              </a:spcBef>
              <a:buClr>
                <a:srgbClr val="FE5B00"/>
              </a:buClr>
              <a:buSzPct val="85000"/>
              <a:tabLst>
                <a:tab pos="88900" algn="l"/>
              </a:tabLst>
            </a:pPr>
            <a:r>
              <a:rPr lang="pl-PL" sz="1600" b="1" dirty="0" smtClean="0">
                <a:solidFill>
                  <a:schemeClr val="accent1"/>
                </a:solidFill>
                <a:latin typeface="Arial" pitchFamily="34" charset="0"/>
                <a:cs typeface="Arial" pitchFamily="34" charset="0"/>
              </a:rPr>
              <a:t>		</a:t>
            </a:r>
            <a:endParaRPr lang="en-US" sz="1600" b="1" dirty="0">
              <a:solidFill>
                <a:schemeClr val="accent1"/>
              </a:solidFill>
              <a:latin typeface="Arial" pitchFamily="34" charset="0"/>
              <a:cs typeface="Arial" pitchFamily="34" charset="0"/>
            </a:endParaRPr>
          </a:p>
        </p:txBody>
      </p:sp>
      <p:sp>
        <p:nvSpPr>
          <p:cNvPr id="37892" name="pole tekstowe 6"/>
          <p:cNvSpPr txBox="1">
            <a:spLocks noChangeArrowheads="1"/>
          </p:cNvSpPr>
          <p:nvPr/>
        </p:nvSpPr>
        <p:spPr bwMode="auto">
          <a:xfrm>
            <a:off x="3426515" y="332656"/>
            <a:ext cx="5537973" cy="923330"/>
          </a:xfrm>
          <a:prstGeom prst="rect">
            <a:avLst/>
          </a:prstGeom>
          <a:noFill/>
          <a:ln w="9525">
            <a:noFill/>
            <a:miter lim="800000"/>
            <a:headEnd/>
            <a:tailEnd/>
          </a:ln>
        </p:spPr>
        <p:txBody>
          <a:bodyPr wrap="square">
            <a:spAutoFit/>
          </a:bodyPr>
          <a:lstStyle/>
          <a:p>
            <a:r>
              <a:rPr lang="pl-PL" b="1" dirty="0" smtClean="0">
                <a:solidFill>
                  <a:srgbClr val="7F7F7F"/>
                </a:solidFill>
                <a:latin typeface="Trebuchet MS" pitchFamily="34" charset="0"/>
              </a:rPr>
              <a:t>12 </a:t>
            </a:r>
            <a:r>
              <a:rPr lang="pl-PL" b="1" dirty="0" err="1" smtClean="0">
                <a:solidFill>
                  <a:srgbClr val="7F7F7F"/>
                </a:solidFill>
                <a:latin typeface="Trebuchet MS" pitchFamily="34" charset="0"/>
              </a:rPr>
              <a:t>months</a:t>
            </a:r>
            <a:r>
              <a:rPr lang="pl-PL" b="1" dirty="0" smtClean="0">
                <a:solidFill>
                  <a:srgbClr val="7F7F7F"/>
                </a:solidFill>
                <a:latin typeface="Trebuchet MS" pitchFamily="34" charset="0"/>
              </a:rPr>
              <a:t> and Q4 2011/2010 Performance – </a:t>
            </a:r>
            <a:r>
              <a:rPr lang="pl-PL" b="1" dirty="0" err="1" smtClean="0">
                <a:solidFill>
                  <a:srgbClr val="7F7F7F"/>
                </a:solidFill>
                <a:latin typeface="Trebuchet MS" pitchFamily="34" charset="0"/>
              </a:rPr>
              <a:t>Adjusted</a:t>
            </a:r>
            <a:r>
              <a:rPr lang="pl-PL" b="1" dirty="0" smtClean="0">
                <a:solidFill>
                  <a:srgbClr val="7F7F7F"/>
                </a:solidFill>
                <a:latin typeface="Trebuchet MS" pitchFamily="34" charset="0"/>
              </a:rPr>
              <a:t> Net Profit </a:t>
            </a:r>
            <a:r>
              <a:rPr lang="pl-PL" b="1" dirty="0" smtClean="0">
                <a:solidFill>
                  <a:srgbClr val="7F7F7F"/>
                </a:solidFill>
              </a:rPr>
              <a:t>* </a:t>
            </a:r>
          </a:p>
          <a:p>
            <a:r>
              <a:rPr lang="pl-PL" b="1" dirty="0" err="1">
                <a:solidFill>
                  <a:srgbClr val="7F7F7F"/>
                </a:solidFill>
                <a:latin typeface="Trebuchet MS" pitchFamily="34" charset="0"/>
              </a:rPr>
              <a:t>E</a:t>
            </a:r>
            <a:r>
              <a:rPr lang="pl-PL" b="1" dirty="0" err="1" smtClean="0">
                <a:solidFill>
                  <a:srgbClr val="7F7F7F"/>
                </a:solidFill>
                <a:latin typeface="Trebuchet MS" pitchFamily="34" charset="0"/>
              </a:rPr>
              <a:t>xcluding</a:t>
            </a:r>
            <a:r>
              <a:rPr lang="pl-PL" b="1" dirty="0" smtClean="0">
                <a:solidFill>
                  <a:srgbClr val="7F7F7F"/>
                </a:solidFill>
                <a:latin typeface="Trebuchet MS" pitchFamily="34" charset="0"/>
              </a:rPr>
              <a:t> Wind </a:t>
            </a:r>
            <a:r>
              <a:rPr lang="pl-PL" b="1" dirty="0" err="1" smtClean="0">
                <a:solidFill>
                  <a:srgbClr val="7F7F7F"/>
                </a:solidFill>
                <a:latin typeface="Trebuchet MS" pitchFamily="34" charset="0"/>
              </a:rPr>
              <a:t>Farms</a:t>
            </a:r>
            <a:r>
              <a:rPr lang="pl-PL" b="1" dirty="0" smtClean="0">
                <a:solidFill>
                  <a:srgbClr val="7F7F7F"/>
                </a:solidFill>
                <a:latin typeface="Trebuchet MS" pitchFamily="34" charset="0"/>
              </a:rPr>
              <a:t> sale</a:t>
            </a:r>
            <a:endParaRPr lang="pl-PL" b="1" dirty="0">
              <a:solidFill>
                <a:srgbClr val="7F7F7F"/>
              </a:solidFill>
              <a:latin typeface="Trebuchet MS" pitchFamily="34" charset="0"/>
            </a:endParaRPr>
          </a:p>
        </p:txBody>
      </p:sp>
      <p:sp>
        <p:nvSpPr>
          <p:cNvPr id="8" name="pole tekstowe 7"/>
          <p:cNvSpPr txBox="1"/>
          <p:nvPr/>
        </p:nvSpPr>
        <p:spPr>
          <a:xfrm>
            <a:off x="8634611" y="6578137"/>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21</a:t>
            </a:r>
            <a:endParaRPr lang="pl-PL" sz="800" dirty="0">
              <a:solidFill>
                <a:schemeClr val="tx1">
                  <a:lumMod val="50000"/>
                  <a:lumOff val="50000"/>
                </a:schemeClr>
              </a:solidFill>
            </a:endParaRPr>
          </a:p>
        </p:txBody>
      </p:sp>
      <p:grpSp>
        <p:nvGrpSpPr>
          <p:cNvPr id="37894" name="Group 9"/>
          <p:cNvGrpSpPr>
            <a:grpSpLocks/>
          </p:cNvGrpSpPr>
          <p:nvPr/>
        </p:nvGrpSpPr>
        <p:grpSpPr bwMode="auto">
          <a:xfrm>
            <a:off x="538733" y="6892933"/>
            <a:ext cx="8713787" cy="254000"/>
            <a:chOff x="272" y="4065"/>
            <a:chExt cx="5489" cy="160"/>
          </a:xfrm>
        </p:grpSpPr>
        <p:sp>
          <p:nvSpPr>
            <p:cNvPr id="12" name="Prostokąt 11"/>
            <p:cNvSpPr/>
            <p:nvPr/>
          </p:nvSpPr>
          <p:spPr>
            <a:xfrm>
              <a:off x="272" y="4065"/>
              <a:ext cx="5443" cy="160"/>
            </a:xfrm>
            <a:prstGeom prst="rect">
              <a:avLst/>
            </a:prstGeom>
          </p:spPr>
          <p:txBody>
            <a:bodyPr>
              <a:spAutoFit/>
            </a:bodyPr>
            <a:lstStyle/>
            <a:p>
              <a:pPr defTabSz="957263">
                <a:defRPr/>
              </a:pPr>
              <a:endParaRPr lang="en-GB" sz="1050" dirty="0">
                <a:solidFill>
                  <a:schemeClr val="bg1">
                    <a:lumMod val="50000"/>
                  </a:schemeClr>
                </a:solidFill>
                <a:latin typeface="Trebuchet MS" pitchFamily="34" charset="0"/>
              </a:endParaRPr>
            </a:p>
          </p:txBody>
        </p:sp>
        <p:sp>
          <p:nvSpPr>
            <p:cNvPr id="37898" name="Line 11"/>
            <p:cNvSpPr>
              <a:spLocks noChangeShapeType="1"/>
            </p:cNvSpPr>
            <p:nvPr/>
          </p:nvSpPr>
          <p:spPr bwMode="auto">
            <a:xfrm>
              <a:off x="340" y="4065"/>
              <a:ext cx="5421" cy="0"/>
            </a:xfrm>
            <a:prstGeom prst="line">
              <a:avLst/>
            </a:prstGeom>
            <a:noFill/>
            <a:ln w="9525">
              <a:solidFill>
                <a:schemeClr val="bg1">
                  <a:lumMod val="65000"/>
                </a:schemeClr>
              </a:solidFill>
              <a:round/>
              <a:headEnd/>
              <a:tailEnd/>
            </a:ln>
          </p:spPr>
          <p:txBody>
            <a:bodyPr/>
            <a:lstStyle/>
            <a:p>
              <a:endParaRPr lang="pl-PL"/>
            </a:p>
          </p:txBody>
        </p:sp>
      </p:grpSp>
      <p:sp>
        <p:nvSpPr>
          <p:cNvPr id="14" name="Prostokąt 13"/>
          <p:cNvSpPr/>
          <p:nvPr/>
        </p:nvSpPr>
        <p:spPr>
          <a:xfrm>
            <a:off x="343070" y="6455027"/>
            <a:ext cx="7416800" cy="230832"/>
          </a:xfrm>
          <a:prstGeom prst="rect">
            <a:avLst/>
          </a:prstGeom>
        </p:spPr>
        <p:txBody>
          <a:bodyPr>
            <a:spAutoFit/>
          </a:bodyPr>
          <a:lstStyle/>
          <a:p>
            <a:pPr defTabSz="957263">
              <a:defRPr/>
            </a:pPr>
            <a:r>
              <a:rPr lang="pl-PL" sz="900" dirty="0">
                <a:effectLst>
                  <a:outerShdw blurRad="38100" dist="38100" dir="2700000" algn="tl">
                    <a:srgbClr val="C0C0C0"/>
                  </a:outerShdw>
                </a:effectLst>
              </a:rPr>
              <a:t>*</a:t>
            </a:r>
            <a:r>
              <a:rPr lang="pl-PL" sz="900" dirty="0" err="1">
                <a:effectLst>
                  <a:outerShdw blurRad="38100" dist="38100" dir="2700000" algn="tl">
                    <a:srgbClr val="C0C0C0"/>
                  </a:outerShdw>
                </a:effectLst>
              </a:rPr>
              <a:t>Adjusted</a:t>
            </a:r>
            <a:r>
              <a:rPr lang="pl-PL" sz="900" dirty="0">
                <a:effectLst>
                  <a:outerShdw blurRad="38100" dist="38100" dir="2700000" algn="tl">
                    <a:srgbClr val="C0C0C0"/>
                  </a:outerShdw>
                </a:effectLst>
              </a:rPr>
              <a:t> Net Profit </a:t>
            </a:r>
            <a:r>
              <a:rPr lang="pl-PL" sz="900" dirty="0" err="1" smtClean="0">
                <a:effectLst>
                  <a:outerShdw blurRad="38100" dist="38100" dir="2700000" algn="tl">
                    <a:srgbClr val="C0C0C0"/>
                  </a:outerShdw>
                </a:effectLst>
              </a:rPr>
              <a:t>exluding</a:t>
            </a:r>
            <a:r>
              <a:rPr lang="pl-PL" sz="900" dirty="0" smtClean="0">
                <a:effectLst>
                  <a:outerShdw blurRad="38100" dist="38100" dir="2700000" algn="tl">
                    <a:srgbClr val="C0C0C0"/>
                  </a:outerShdw>
                </a:effectLst>
              </a:rPr>
              <a:t>  </a:t>
            </a:r>
            <a:r>
              <a:rPr lang="pl-PL" sz="900" dirty="0" err="1">
                <a:effectLst>
                  <a:outerShdw blurRad="38100" dist="38100" dir="2700000" algn="tl">
                    <a:srgbClr val="C0C0C0"/>
                  </a:outerShdw>
                </a:effectLst>
              </a:rPr>
              <a:t>unrealized</a:t>
            </a:r>
            <a:r>
              <a:rPr lang="pl-PL" sz="900" dirty="0">
                <a:effectLst>
                  <a:outerShdw blurRad="38100" dist="38100" dir="2700000" algn="tl">
                    <a:srgbClr val="C0C0C0"/>
                  </a:outerShdw>
                </a:effectLst>
              </a:rPr>
              <a:t> </a:t>
            </a:r>
            <a:r>
              <a:rPr lang="pl-PL" sz="900" dirty="0" smtClean="0">
                <a:effectLst>
                  <a:outerShdw blurRad="38100" dist="38100" dir="2700000" algn="tl">
                    <a:srgbClr val="C0C0C0"/>
                  </a:outerShdw>
                </a:effectLst>
              </a:rPr>
              <a:t> F/X</a:t>
            </a:r>
            <a:endParaRPr lang="en-US" sz="900" dirty="0"/>
          </a:p>
        </p:txBody>
      </p:sp>
      <p:sp>
        <p:nvSpPr>
          <p:cNvPr id="2" name="pole tekstowe 1"/>
          <p:cNvSpPr txBox="1"/>
          <p:nvPr/>
        </p:nvSpPr>
        <p:spPr>
          <a:xfrm>
            <a:off x="4453008" y="4136461"/>
            <a:ext cx="3815444" cy="2215991"/>
          </a:xfrm>
          <a:prstGeom prst="rect">
            <a:avLst/>
          </a:prstGeom>
          <a:noFill/>
        </p:spPr>
        <p:txBody>
          <a:bodyPr wrap="square" rtlCol="0">
            <a:sp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00" b="1" dirty="0" smtClean="0">
                <a:solidFill>
                  <a:srgbClr val="F26C08"/>
                </a:solidFill>
                <a:latin typeface="Arial" pitchFamily="34" charset="0"/>
                <a:cs typeface="Arial" pitchFamily="34" charset="0"/>
              </a:rPr>
              <a:t>Q4 2011/2010</a:t>
            </a:r>
            <a:r>
              <a:rPr lang="en-GB" sz="1000" b="1" dirty="0" smtClean="0">
                <a:solidFill>
                  <a:srgbClr val="F26C08"/>
                </a:solidFill>
                <a:latin typeface="Arial" pitchFamily="34" charset="0"/>
                <a:cs typeface="Arial" pitchFamily="34" charset="0"/>
              </a:rPr>
              <a:t>:</a:t>
            </a:r>
            <a:endParaRPr lang="en-US" sz="1000" b="1" dirty="0">
              <a:solidFill>
                <a:srgbClr val="F26C08"/>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err="1" smtClean="0">
                <a:latin typeface="Arial" pitchFamily="34" charset="0"/>
                <a:cs typeface="Arial" pitchFamily="34" charset="0"/>
              </a:rPr>
              <a:t>Impact</a:t>
            </a:r>
            <a:r>
              <a:rPr lang="pl-PL" sz="1100" dirty="0" smtClean="0">
                <a:latin typeface="Arial" pitchFamily="34" charset="0"/>
                <a:cs typeface="Arial" pitchFamily="34" charset="0"/>
              </a:rPr>
              <a:t> </a:t>
            </a:r>
            <a:r>
              <a:rPr lang="pl-PL" sz="1100" dirty="0">
                <a:latin typeface="Arial" pitchFamily="34" charset="0"/>
                <a:cs typeface="Arial" pitchFamily="34" charset="0"/>
              </a:rPr>
              <a:t>of </a:t>
            </a:r>
            <a:r>
              <a:rPr lang="pl-PL" sz="1100" dirty="0" smtClean="0">
                <a:latin typeface="Arial" pitchFamily="34" charset="0"/>
                <a:cs typeface="Arial" pitchFamily="34" charset="0"/>
              </a:rPr>
              <a:t>EBITDA</a:t>
            </a:r>
            <a:endParaRPr lang="pl-PL" sz="1100" dirty="0">
              <a:solidFill>
                <a:srgbClr val="FF0000"/>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smtClean="0"/>
              <a:t>Total </a:t>
            </a:r>
            <a:r>
              <a:rPr lang="pl-PL" sz="1100" dirty="0" err="1" smtClean="0"/>
              <a:t>impact</a:t>
            </a:r>
            <a:r>
              <a:rPr lang="pl-PL" sz="1100" dirty="0" smtClean="0"/>
              <a:t> of </a:t>
            </a:r>
            <a:r>
              <a:rPr lang="pl-PL" sz="1100" dirty="0" err="1" smtClean="0"/>
              <a:t>realized</a:t>
            </a:r>
            <a:r>
              <a:rPr lang="pl-PL" sz="1100" dirty="0" smtClean="0"/>
              <a:t> </a:t>
            </a:r>
            <a:r>
              <a:rPr lang="pl-PL" sz="1100" dirty="0" err="1" smtClean="0"/>
              <a:t>neagtive</a:t>
            </a:r>
            <a:r>
              <a:rPr lang="pl-PL" sz="1100" dirty="0" smtClean="0"/>
              <a:t> FX in Q4 2011 </a:t>
            </a:r>
            <a:r>
              <a:rPr lang="pl-PL" sz="1100" dirty="0" err="1" smtClean="0"/>
              <a:t>higher</a:t>
            </a:r>
            <a:r>
              <a:rPr lang="pl-PL" sz="1100" dirty="0" smtClean="0"/>
              <a:t> </a:t>
            </a:r>
            <a:r>
              <a:rPr lang="pl-PL" sz="1100" dirty="0" err="1" smtClean="0"/>
              <a:t>than</a:t>
            </a:r>
            <a:r>
              <a:rPr lang="pl-PL" sz="1100" dirty="0" smtClean="0"/>
              <a:t> in Q4 2101 by PLN 1.3 mil.</a:t>
            </a:r>
            <a:endParaRPr lang="en-US" sz="1100" dirty="0">
              <a:solidFill>
                <a:srgbClr val="FF0000"/>
              </a:solidFill>
              <a:latin typeface="Arial" pitchFamily="34" charset="0"/>
              <a:cs typeface="Arial" pitchFamily="34" charset="0"/>
            </a:endParaRPr>
          </a:p>
          <a:p>
            <a:pPr marL="628650" lvl="2" indent="-180975" defTabSz="957263">
              <a:spcBef>
                <a:spcPct val="20000"/>
              </a:spcBef>
              <a:buClr>
                <a:srgbClr val="FE5B00"/>
              </a:buClr>
              <a:buSzPct val="85000"/>
              <a:buFont typeface="Arial" charset="0"/>
              <a:buChar char="►"/>
              <a:tabLst>
                <a:tab pos="88900" algn="l"/>
              </a:tabLst>
            </a:pPr>
            <a:r>
              <a:rPr lang="pl-PL" sz="1100" dirty="0" err="1" smtClean="0">
                <a:latin typeface="Arial" pitchFamily="34" charset="0"/>
                <a:cs typeface="Arial" pitchFamily="34" charset="0"/>
              </a:rPr>
              <a:t>Higher</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income</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tax</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costs</a:t>
            </a:r>
            <a:r>
              <a:rPr lang="pl-PL" sz="1100" dirty="0" smtClean="0">
                <a:latin typeface="Arial" pitchFamily="34" charset="0"/>
                <a:cs typeface="Arial" pitchFamily="34" charset="0"/>
              </a:rPr>
              <a:t> in Q4 2011 by PLN 2.9 mil. </a:t>
            </a:r>
            <a:r>
              <a:rPr lang="pl-PL" sz="1100" dirty="0" err="1" smtClean="0">
                <a:latin typeface="Arial" pitchFamily="34" charset="0"/>
                <a:cs typeface="Arial" pitchFamily="34" charset="0"/>
              </a:rPr>
              <a:t>Compared</a:t>
            </a:r>
            <a:r>
              <a:rPr lang="pl-PL" sz="1100" dirty="0" smtClean="0">
                <a:latin typeface="Arial" pitchFamily="34" charset="0"/>
                <a:cs typeface="Arial" pitchFamily="34" charset="0"/>
              </a:rPr>
              <a:t> to Q4 2011</a:t>
            </a:r>
          </a:p>
          <a:p>
            <a:pPr marL="628650" lvl="2" indent="-180975" defTabSz="957263">
              <a:spcBef>
                <a:spcPct val="20000"/>
              </a:spcBef>
              <a:buClr>
                <a:srgbClr val="FE5B00"/>
              </a:buClr>
              <a:buSzPct val="85000"/>
              <a:buFont typeface="Arial" charset="0"/>
              <a:buChar char="►"/>
              <a:tabLst>
                <a:tab pos="88900" algn="l"/>
              </a:tabLst>
            </a:pPr>
            <a:r>
              <a:rPr lang="pl-PL" sz="1100" dirty="0" err="1" smtClean="0">
                <a:latin typeface="Arial" pitchFamily="34" charset="0"/>
                <a:cs typeface="Arial" pitchFamily="34" charset="0"/>
              </a:rPr>
              <a:t>Higher</a:t>
            </a:r>
            <a:r>
              <a:rPr lang="pl-PL" sz="1100" dirty="0" smtClean="0">
                <a:latin typeface="Arial" pitchFamily="34" charset="0"/>
                <a:cs typeface="Arial" pitchFamily="34" charset="0"/>
              </a:rPr>
              <a:t> </a:t>
            </a:r>
            <a:r>
              <a:rPr lang="pl-PL" sz="1100" dirty="0" err="1">
                <a:latin typeface="Arial" pitchFamily="34" charset="0"/>
                <a:cs typeface="Arial" pitchFamily="34" charset="0"/>
              </a:rPr>
              <a:t>interest</a:t>
            </a:r>
            <a:r>
              <a:rPr lang="pl-PL" sz="1100" dirty="0">
                <a:latin typeface="Arial" pitchFamily="34" charset="0"/>
                <a:cs typeface="Arial" pitchFamily="34" charset="0"/>
              </a:rPr>
              <a:t> </a:t>
            </a:r>
            <a:r>
              <a:rPr lang="pl-PL" sz="1100" dirty="0" err="1">
                <a:latin typeface="Arial" pitchFamily="34" charset="0"/>
                <a:cs typeface="Arial" pitchFamily="34" charset="0"/>
              </a:rPr>
              <a:t>rate</a:t>
            </a:r>
            <a:r>
              <a:rPr lang="pl-PL" sz="1100" dirty="0">
                <a:latin typeface="Arial" pitchFamily="34" charset="0"/>
                <a:cs typeface="Arial" pitchFamily="34" charset="0"/>
              </a:rPr>
              <a:t> from </a:t>
            </a:r>
            <a:r>
              <a:rPr lang="pl-PL" sz="1100" dirty="0" err="1">
                <a:latin typeface="Arial" pitchFamily="34" charset="0"/>
                <a:cs typeface="Arial" pitchFamily="34" charset="0"/>
              </a:rPr>
              <a:t>cash</a:t>
            </a:r>
            <a:r>
              <a:rPr lang="pl-PL" sz="1100" dirty="0">
                <a:latin typeface="Arial" pitchFamily="34" charset="0"/>
                <a:cs typeface="Arial" pitchFamily="34" charset="0"/>
              </a:rPr>
              <a:t> </a:t>
            </a:r>
            <a:r>
              <a:rPr lang="pl-PL" sz="1100" dirty="0" err="1">
                <a:latin typeface="Arial" pitchFamily="34" charset="0"/>
                <a:cs typeface="Arial" pitchFamily="34" charset="0"/>
              </a:rPr>
              <a:t>deposits</a:t>
            </a:r>
            <a:r>
              <a:rPr lang="pl-PL" sz="1100" dirty="0">
                <a:latin typeface="Arial" pitchFamily="34" charset="0"/>
                <a:cs typeface="Arial" pitchFamily="34" charset="0"/>
              </a:rPr>
              <a:t> by PLN </a:t>
            </a:r>
            <a:r>
              <a:rPr lang="pl-PL" sz="1100" dirty="0" smtClean="0">
                <a:latin typeface="Arial" pitchFamily="34" charset="0"/>
                <a:cs typeface="Arial" pitchFamily="34" charset="0"/>
              </a:rPr>
              <a:t>0.8 </a:t>
            </a:r>
            <a:r>
              <a:rPr lang="pl-PL" sz="1100" dirty="0">
                <a:latin typeface="Arial" pitchFamily="34" charset="0"/>
                <a:cs typeface="Arial" pitchFamily="34" charset="0"/>
              </a:rPr>
              <a:t>mil.</a:t>
            </a:r>
          </a:p>
          <a:p>
            <a:pPr marL="447675" lvl="2" defTabSz="957263">
              <a:spcBef>
                <a:spcPct val="20000"/>
              </a:spcBef>
              <a:buClr>
                <a:srgbClr val="FE5B00"/>
              </a:buClr>
              <a:buSzPct val="85000"/>
              <a:tabLst>
                <a:tab pos="88900" algn="l"/>
              </a:tabLst>
            </a:pPr>
            <a:r>
              <a:rPr lang="en-US" sz="1100" dirty="0">
                <a:solidFill>
                  <a:srgbClr val="FF0000"/>
                </a:solidFill>
                <a:latin typeface="Arial" pitchFamily="34" charset="0"/>
                <a:cs typeface="Arial" pitchFamily="34" charset="0"/>
              </a:rPr>
              <a:t/>
            </a:r>
            <a:br>
              <a:rPr lang="en-US" sz="1100" dirty="0">
                <a:solidFill>
                  <a:srgbClr val="FF0000"/>
                </a:solidFill>
                <a:latin typeface="Arial" pitchFamily="34" charset="0"/>
                <a:cs typeface="Arial" pitchFamily="34" charset="0"/>
              </a:rPr>
            </a:br>
            <a:endParaRPr lang="en-US" sz="1100" dirty="0">
              <a:solidFill>
                <a:srgbClr val="FF0000"/>
              </a:solidFill>
              <a:latin typeface="Arial" pitchFamily="34" charset="0"/>
              <a:cs typeface="Arial" pitchFamily="34" charset="0"/>
            </a:endParaRPr>
          </a:p>
          <a:p>
            <a:endParaRPr lang="pl-PL" dirty="0"/>
          </a:p>
        </p:txBody>
      </p:sp>
      <p:sp>
        <p:nvSpPr>
          <p:cNvPr id="15" name="Line 11"/>
          <p:cNvSpPr>
            <a:spLocks noChangeShapeType="1"/>
          </p:cNvSpPr>
          <p:nvPr/>
        </p:nvSpPr>
        <p:spPr bwMode="auto">
          <a:xfrm>
            <a:off x="343070" y="6412561"/>
            <a:ext cx="8605390" cy="148"/>
          </a:xfrm>
          <a:prstGeom prst="line">
            <a:avLst/>
          </a:prstGeom>
          <a:noFill/>
          <a:ln w="9525">
            <a:solidFill>
              <a:schemeClr val="bg1">
                <a:lumMod val="65000"/>
              </a:schemeClr>
            </a:solidFill>
            <a:round/>
            <a:headEnd/>
            <a:tailEnd/>
          </a:ln>
        </p:spPr>
        <p:txBody>
          <a:bodyPr/>
          <a:lstStyle/>
          <a:p>
            <a:endParaRPr lang="pl-PL"/>
          </a:p>
        </p:txBody>
      </p:sp>
      <p:graphicFrame>
        <p:nvGraphicFramePr>
          <p:cNvPr id="18" name="Wykres 17"/>
          <p:cNvGraphicFramePr>
            <a:graphicFrameLocks/>
          </p:cNvGraphicFramePr>
          <p:nvPr>
            <p:extLst>
              <p:ext uri="{D42A27DB-BD31-4B8C-83A1-F6EECF244321}">
                <p14:modId xmlns:p14="http://schemas.microsoft.com/office/powerpoint/2010/main" val="254318889"/>
              </p:ext>
            </p:extLst>
          </p:nvPr>
        </p:nvGraphicFramePr>
        <p:xfrm>
          <a:off x="538733" y="1445568"/>
          <a:ext cx="3961234"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Wykres 18"/>
          <p:cNvGraphicFramePr>
            <a:graphicFrameLocks/>
          </p:cNvGraphicFramePr>
          <p:nvPr>
            <p:extLst>
              <p:ext uri="{D42A27DB-BD31-4B8C-83A1-F6EECF244321}">
                <p14:modId xmlns:p14="http://schemas.microsoft.com/office/powerpoint/2010/main" val="1943068923"/>
              </p:ext>
            </p:extLst>
          </p:nvPr>
        </p:nvGraphicFramePr>
        <p:xfrm>
          <a:off x="4541592" y="1412776"/>
          <a:ext cx="4408356"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3424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numeru slajdu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29CD9F-72B5-481D-90F3-2C946C682376}" type="slidenum">
              <a:rPr lang="pl-PL" sz="1400"/>
              <a:pPr algn="r"/>
              <a:t>22</a:t>
            </a:fld>
            <a:endParaRPr lang="pl-PL" sz="1400"/>
          </a:p>
        </p:txBody>
      </p:sp>
      <p:pic>
        <p:nvPicPr>
          <p:cNvPr id="37890" name="Picture 2"/>
          <p:cNvPicPr>
            <a:picLocks noChangeAspect="1" noChangeArrowheads="1"/>
          </p:cNvPicPr>
          <p:nvPr/>
        </p:nvPicPr>
        <p:blipFill>
          <a:blip r:embed="rId3" cstate="print"/>
          <a:srcRect/>
          <a:stretch>
            <a:fillRect/>
          </a:stretch>
        </p:blipFill>
        <p:spPr bwMode="auto">
          <a:xfrm>
            <a:off x="0" y="0"/>
            <a:ext cx="9082326" cy="6829029"/>
          </a:xfrm>
          <a:prstGeom prst="rect">
            <a:avLst/>
          </a:prstGeom>
          <a:noFill/>
          <a:ln w="9525">
            <a:noFill/>
            <a:miter lim="800000"/>
            <a:headEnd/>
            <a:tailEnd/>
          </a:ln>
        </p:spPr>
      </p:pic>
      <p:sp>
        <p:nvSpPr>
          <p:cNvPr id="37891" name="pole tekstowe 5"/>
          <p:cNvSpPr txBox="1">
            <a:spLocks noChangeArrowheads="1"/>
          </p:cNvSpPr>
          <p:nvPr/>
        </p:nvSpPr>
        <p:spPr bwMode="auto">
          <a:xfrm>
            <a:off x="428230" y="4293096"/>
            <a:ext cx="3855738" cy="1772793"/>
          </a:xfrm>
          <a:prstGeom prst="rect">
            <a:avLst/>
          </a:prstGeom>
          <a:noFill/>
          <a:ln w="9525">
            <a:noFill/>
            <a:miter lim="800000"/>
            <a:headEnd/>
            <a:tailEnd/>
          </a:ln>
        </p:spPr>
        <p:txBody>
          <a:bodyPr wrap="square">
            <a:spAutoFit/>
          </a:bodyPr>
          <a:lstStyle/>
          <a:p>
            <a:pPr marL="361950" lvl="1"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Net Profit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a:t>
            </a:r>
            <a:endParaRPr lang="pl-PL" sz="1050" dirty="0" smtClean="0">
              <a:solidFill>
                <a:srgbClr val="FF0000"/>
              </a:solidFill>
              <a:latin typeface="Arial" pitchFamily="34" charset="0"/>
              <a:cs typeface="Arial" pitchFamily="34" charset="0"/>
            </a:endParaRPr>
          </a:p>
          <a:p>
            <a:pPr marL="361950" lvl="1"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 </a:t>
            </a:r>
            <a:r>
              <a:rPr lang="pl-PL" sz="1050" dirty="0" smtClean="0">
                <a:latin typeface="Arial" pitchFamily="34" charset="0"/>
                <a:cs typeface="Arial" pitchFamily="34" charset="0"/>
              </a:rPr>
              <a:t>of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sale on Net Profit  in 2010 </a:t>
            </a:r>
            <a:r>
              <a:rPr lang="pl-PL" sz="1050" dirty="0" err="1" smtClean="0">
                <a:latin typeface="Arial" pitchFamily="34" charset="0"/>
                <a:cs typeface="Arial" pitchFamily="34" charset="0"/>
              </a:rPr>
              <a:t>amounted</a:t>
            </a:r>
            <a:r>
              <a:rPr lang="pl-PL" sz="1050" dirty="0" smtClean="0">
                <a:latin typeface="Arial" pitchFamily="34" charset="0"/>
                <a:cs typeface="Arial" pitchFamily="34" charset="0"/>
              </a:rPr>
              <a:t>  to PLN 32.6 mil., </a:t>
            </a:r>
            <a:r>
              <a:rPr lang="pl-PL" sz="1050" dirty="0" err="1" smtClean="0">
                <a:latin typeface="Arial" pitchFamily="34" charset="0"/>
                <a:cs typeface="Arial" pitchFamily="34" charset="0"/>
              </a:rPr>
              <a:t>whereas</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from sale of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in 2011 </a:t>
            </a:r>
            <a:r>
              <a:rPr lang="pl-PL" sz="1050" dirty="0" err="1" smtClean="0">
                <a:latin typeface="Arial" pitchFamily="34" charset="0"/>
                <a:cs typeface="Arial" pitchFamily="34" charset="0"/>
              </a:rPr>
              <a:t>amounted</a:t>
            </a:r>
            <a:r>
              <a:rPr lang="pl-PL" sz="1050" dirty="0" smtClean="0">
                <a:latin typeface="Arial" pitchFamily="34" charset="0"/>
                <a:cs typeface="Arial" pitchFamily="34" charset="0"/>
              </a:rPr>
              <a:t> to PLN 35.9 mil.</a:t>
            </a:r>
          </a:p>
          <a:p>
            <a:pPr marL="361950" lvl="1" indent="-276225"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Discount on Klukowo/</a:t>
            </a:r>
            <a:r>
              <a:rPr lang="pl-PL" sz="1050" dirty="0" err="1" smtClean="0">
                <a:latin typeface="Arial" pitchFamily="34" charset="0"/>
                <a:cs typeface="Arial" pitchFamily="34" charset="0"/>
              </a:rPr>
              <a:t>Samborsko</a:t>
            </a:r>
            <a:r>
              <a:rPr lang="pl-PL" sz="1050" dirty="0" smtClean="0">
                <a:latin typeface="Arial" pitchFamily="34" charset="0"/>
                <a:cs typeface="Arial" pitchFamily="34" charset="0"/>
              </a:rPr>
              <a:t>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salr</a:t>
            </a:r>
            <a:r>
              <a:rPr lang="pl-PL" sz="1050" dirty="0" smtClean="0">
                <a:latin typeface="Arial" pitchFamily="34" charset="0"/>
                <a:cs typeface="Arial" pitchFamily="34" charset="0"/>
              </a:rPr>
              <a:t> in 2011 </a:t>
            </a:r>
            <a:r>
              <a:rPr lang="pl-PL" sz="1050" dirty="0" err="1" smtClean="0">
                <a:latin typeface="Arial" pitchFamily="34" charset="0"/>
                <a:cs typeface="Arial" pitchFamily="34" charset="0"/>
              </a:rPr>
              <a:t>amounted</a:t>
            </a:r>
            <a:r>
              <a:rPr lang="pl-PL" sz="1050" dirty="0" smtClean="0">
                <a:latin typeface="Arial" pitchFamily="34" charset="0"/>
                <a:cs typeface="Arial" pitchFamily="34" charset="0"/>
              </a:rPr>
              <a:t> to PLN 7.5 mil. (net </a:t>
            </a: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of PLN 6.1 mil.), </a:t>
            </a:r>
            <a:r>
              <a:rPr lang="pl-PL" sz="1050" dirty="0" err="1" smtClean="0">
                <a:latin typeface="Arial" pitchFamily="34" charset="0"/>
                <a:cs typeface="Arial" pitchFamily="34" charset="0"/>
              </a:rPr>
              <a:t>wheras</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discount</a:t>
            </a:r>
            <a:r>
              <a:rPr lang="pl-PL" sz="1050" dirty="0" smtClean="0">
                <a:latin typeface="Arial" pitchFamily="34" charset="0"/>
                <a:cs typeface="Arial" pitchFamily="34" charset="0"/>
              </a:rPr>
              <a:t> on Wartkowo /Pągów Wind </a:t>
            </a:r>
            <a:r>
              <a:rPr lang="pl-PL" sz="1050" dirty="0" err="1" smtClean="0">
                <a:latin typeface="Arial" pitchFamily="34" charset="0"/>
                <a:cs typeface="Arial" pitchFamily="34" charset="0"/>
              </a:rPr>
              <a:t>Farms</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sales</a:t>
            </a:r>
            <a:r>
              <a:rPr lang="pl-PL" sz="1050" dirty="0" smtClean="0">
                <a:latin typeface="Arial" pitchFamily="34" charset="0"/>
                <a:cs typeface="Arial" pitchFamily="34" charset="0"/>
              </a:rPr>
              <a:t> in 2011 </a:t>
            </a:r>
            <a:r>
              <a:rPr lang="pl-PL" sz="1050" dirty="0" err="1" smtClean="0">
                <a:latin typeface="Arial" pitchFamily="34" charset="0"/>
                <a:cs typeface="Arial" pitchFamily="34" charset="0"/>
              </a:rPr>
              <a:t>amounted</a:t>
            </a:r>
            <a:r>
              <a:rPr lang="pl-PL" sz="1050" dirty="0" smtClean="0">
                <a:latin typeface="Arial" pitchFamily="34" charset="0"/>
                <a:cs typeface="Arial" pitchFamily="34" charset="0"/>
              </a:rPr>
              <a:t> to PLN 0.4 mil. (net </a:t>
            </a: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of PLN 0.3 mil.)</a:t>
            </a:r>
          </a:p>
        </p:txBody>
      </p:sp>
      <p:sp>
        <p:nvSpPr>
          <p:cNvPr id="37892" name="pole tekstowe 6"/>
          <p:cNvSpPr txBox="1">
            <a:spLocks noChangeArrowheads="1"/>
          </p:cNvSpPr>
          <p:nvPr/>
        </p:nvSpPr>
        <p:spPr bwMode="auto">
          <a:xfrm>
            <a:off x="3628633" y="548679"/>
            <a:ext cx="5364162" cy="646331"/>
          </a:xfrm>
          <a:prstGeom prst="rect">
            <a:avLst/>
          </a:prstGeom>
          <a:noFill/>
          <a:ln w="9525">
            <a:noFill/>
            <a:miter lim="800000"/>
            <a:headEnd/>
            <a:tailEnd/>
          </a:ln>
        </p:spPr>
        <p:txBody>
          <a:bodyPr>
            <a:spAutoFit/>
          </a:bodyPr>
          <a:lstStyle/>
          <a:p>
            <a:r>
              <a:rPr lang="pl-PL" b="1" dirty="0" smtClean="0">
                <a:solidFill>
                  <a:srgbClr val="7F7F7F"/>
                </a:solidFill>
                <a:latin typeface="Trebuchet MS" pitchFamily="34" charset="0"/>
              </a:rPr>
              <a:t>12 </a:t>
            </a:r>
            <a:r>
              <a:rPr lang="pl-PL" b="1" dirty="0" err="1" smtClean="0">
                <a:solidFill>
                  <a:srgbClr val="7F7F7F"/>
                </a:solidFill>
                <a:latin typeface="Trebuchet MS" pitchFamily="34" charset="0"/>
              </a:rPr>
              <a:t>months</a:t>
            </a:r>
            <a:r>
              <a:rPr lang="pl-PL" b="1" dirty="0" smtClean="0">
                <a:solidFill>
                  <a:srgbClr val="7F7F7F"/>
                </a:solidFill>
                <a:latin typeface="Trebuchet MS" pitchFamily="34" charset="0"/>
              </a:rPr>
              <a:t> and Q42011/2010 Performance – </a:t>
            </a:r>
            <a:r>
              <a:rPr lang="pl-PL" b="1" dirty="0" err="1" smtClean="0">
                <a:solidFill>
                  <a:srgbClr val="7F7F7F"/>
                </a:solidFill>
                <a:latin typeface="Trebuchet MS" pitchFamily="34" charset="0"/>
              </a:rPr>
              <a:t>Adjusted</a:t>
            </a:r>
            <a:r>
              <a:rPr lang="pl-PL" b="1" dirty="0" smtClean="0">
                <a:solidFill>
                  <a:srgbClr val="7F7F7F"/>
                </a:solidFill>
                <a:latin typeface="Trebuchet MS" pitchFamily="34" charset="0"/>
              </a:rPr>
              <a:t> Net Profit</a:t>
            </a:r>
            <a:r>
              <a:rPr lang="pl-PL" b="1" dirty="0" smtClean="0">
                <a:solidFill>
                  <a:srgbClr val="7F7F7F"/>
                </a:solidFill>
              </a:rPr>
              <a:t>* </a:t>
            </a:r>
          </a:p>
        </p:txBody>
      </p:sp>
      <p:sp>
        <p:nvSpPr>
          <p:cNvPr id="8" name="pole tekstowe 7"/>
          <p:cNvSpPr txBox="1"/>
          <p:nvPr/>
        </p:nvSpPr>
        <p:spPr>
          <a:xfrm>
            <a:off x="8557097" y="6562073"/>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22</a:t>
            </a:r>
            <a:endParaRPr lang="pl-PL" sz="800" dirty="0">
              <a:solidFill>
                <a:schemeClr val="tx1">
                  <a:lumMod val="50000"/>
                  <a:lumOff val="50000"/>
                </a:schemeClr>
              </a:solidFill>
            </a:endParaRPr>
          </a:p>
        </p:txBody>
      </p:sp>
      <p:grpSp>
        <p:nvGrpSpPr>
          <p:cNvPr id="37894" name="Group 9"/>
          <p:cNvGrpSpPr>
            <a:grpSpLocks/>
          </p:cNvGrpSpPr>
          <p:nvPr/>
        </p:nvGrpSpPr>
        <p:grpSpPr bwMode="auto">
          <a:xfrm>
            <a:off x="538733" y="6892933"/>
            <a:ext cx="8713787" cy="254000"/>
            <a:chOff x="272" y="4065"/>
            <a:chExt cx="5489" cy="160"/>
          </a:xfrm>
        </p:grpSpPr>
        <p:sp>
          <p:nvSpPr>
            <p:cNvPr id="12" name="Prostokąt 11"/>
            <p:cNvSpPr/>
            <p:nvPr/>
          </p:nvSpPr>
          <p:spPr>
            <a:xfrm>
              <a:off x="272" y="4065"/>
              <a:ext cx="5443" cy="160"/>
            </a:xfrm>
            <a:prstGeom prst="rect">
              <a:avLst/>
            </a:prstGeom>
          </p:spPr>
          <p:txBody>
            <a:bodyPr>
              <a:spAutoFit/>
            </a:bodyPr>
            <a:lstStyle/>
            <a:p>
              <a:pPr defTabSz="957263">
                <a:defRPr/>
              </a:pPr>
              <a:endParaRPr lang="en-GB" sz="1050" dirty="0">
                <a:solidFill>
                  <a:schemeClr val="bg1">
                    <a:lumMod val="50000"/>
                  </a:schemeClr>
                </a:solidFill>
                <a:latin typeface="Trebuchet MS" pitchFamily="34" charset="0"/>
              </a:endParaRPr>
            </a:p>
          </p:txBody>
        </p:sp>
        <p:sp>
          <p:nvSpPr>
            <p:cNvPr id="37898" name="Line 11"/>
            <p:cNvSpPr>
              <a:spLocks noChangeShapeType="1"/>
            </p:cNvSpPr>
            <p:nvPr/>
          </p:nvSpPr>
          <p:spPr bwMode="auto">
            <a:xfrm>
              <a:off x="340" y="4065"/>
              <a:ext cx="5421" cy="0"/>
            </a:xfrm>
            <a:prstGeom prst="line">
              <a:avLst/>
            </a:prstGeom>
            <a:noFill/>
            <a:ln w="9525">
              <a:solidFill>
                <a:schemeClr val="bg1">
                  <a:lumMod val="65000"/>
                </a:schemeClr>
              </a:solidFill>
              <a:round/>
              <a:headEnd/>
              <a:tailEnd/>
            </a:ln>
          </p:spPr>
          <p:txBody>
            <a:bodyPr/>
            <a:lstStyle/>
            <a:p>
              <a:endParaRPr lang="pl-PL"/>
            </a:p>
          </p:txBody>
        </p:sp>
      </p:grpSp>
      <p:sp>
        <p:nvSpPr>
          <p:cNvPr id="14" name="Prostokąt 13"/>
          <p:cNvSpPr/>
          <p:nvPr/>
        </p:nvSpPr>
        <p:spPr>
          <a:xfrm>
            <a:off x="675283" y="6554379"/>
            <a:ext cx="7416800" cy="230832"/>
          </a:xfrm>
          <a:prstGeom prst="rect">
            <a:avLst/>
          </a:prstGeom>
        </p:spPr>
        <p:txBody>
          <a:bodyPr>
            <a:spAutoFit/>
          </a:bodyPr>
          <a:lstStyle/>
          <a:p>
            <a:pPr defTabSz="957263">
              <a:defRPr/>
            </a:pPr>
            <a:r>
              <a:rPr lang="pl-PL" sz="900" dirty="0" smtClean="0">
                <a:solidFill>
                  <a:srgbClr val="FF0000"/>
                </a:solidFill>
                <a:effectLst>
                  <a:outerShdw blurRad="38100" dist="38100" dir="2700000" algn="tl">
                    <a:srgbClr val="C0C0C0"/>
                  </a:outerShdw>
                </a:effectLst>
              </a:rPr>
              <a:t>*</a:t>
            </a:r>
            <a:r>
              <a:rPr lang="pl-PL" sz="900" dirty="0" err="1" smtClean="0">
                <a:effectLst>
                  <a:outerShdw blurRad="38100" dist="38100" dir="2700000" algn="tl">
                    <a:srgbClr val="C0C0C0"/>
                  </a:outerShdw>
                </a:effectLst>
              </a:rPr>
              <a:t>Adjusted</a:t>
            </a:r>
            <a:r>
              <a:rPr lang="pl-PL" sz="900" dirty="0" smtClean="0">
                <a:effectLst>
                  <a:outerShdw blurRad="38100" dist="38100" dir="2700000" algn="tl">
                    <a:srgbClr val="C0C0C0"/>
                  </a:outerShdw>
                </a:effectLst>
              </a:rPr>
              <a:t> Net Profit </a:t>
            </a:r>
            <a:r>
              <a:rPr lang="pl-PL" sz="900" dirty="0" err="1" smtClean="0">
                <a:effectLst>
                  <a:outerShdw blurRad="38100" dist="38100" dir="2700000" algn="tl">
                    <a:srgbClr val="C0C0C0"/>
                  </a:outerShdw>
                </a:effectLst>
              </a:rPr>
              <a:t>exlucing</a:t>
            </a:r>
            <a:r>
              <a:rPr lang="pl-PL" sz="900" dirty="0" smtClean="0">
                <a:effectLst>
                  <a:outerShdw blurRad="38100" dist="38100" dir="2700000" algn="tl">
                    <a:srgbClr val="C0C0C0"/>
                  </a:outerShdw>
                </a:effectLst>
              </a:rPr>
              <a:t>  </a:t>
            </a:r>
            <a:r>
              <a:rPr lang="pl-PL" sz="900" dirty="0" err="1" smtClean="0">
                <a:effectLst>
                  <a:outerShdw blurRad="38100" dist="38100" dir="2700000" algn="tl">
                    <a:srgbClr val="C0C0C0"/>
                  </a:outerShdw>
                </a:effectLst>
              </a:rPr>
              <a:t>unrealized</a:t>
            </a:r>
            <a:r>
              <a:rPr lang="pl-PL" sz="900" dirty="0" smtClean="0">
                <a:effectLst>
                  <a:outerShdw blurRad="38100" dist="38100" dir="2700000" algn="tl">
                    <a:srgbClr val="C0C0C0"/>
                  </a:outerShdw>
                </a:effectLst>
              </a:rPr>
              <a:t> FX</a:t>
            </a:r>
            <a:endParaRPr lang="en-US" sz="900" dirty="0"/>
          </a:p>
        </p:txBody>
      </p:sp>
      <p:sp>
        <p:nvSpPr>
          <p:cNvPr id="16" name="pole tekstowe 5"/>
          <p:cNvSpPr txBox="1">
            <a:spLocks noChangeArrowheads="1"/>
          </p:cNvSpPr>
          <p:nvPr/>
        </p:nvSpPr>
        <p:spPr bwMode="auto">
          <a:xfrm>
            <a:off x="4556521" y="4293096"/>
            <a:ext cx="3993355" cy="1837426"/>
          </a:xfrm>
          <a:prstGeom prst="rect">
            <a:avLst/>
          </a:prstGeom>
          <a:noFill/>
          <a:ln w="9525">
            <a:noFill/>
            <a:miter lim="800000"/>
            <a:headEnd/>
            <a:tailEnd/>
          </a:ln>
        </p:spPr>
        <p:txBody>
          <a:bodyPr wrap="square">
            <a:spAutoFit/>
          </a:bodyPr>
          <a:lstStyle/>
          <a:p>
            <a:pPr marL="366713" lvl="1" indent="-276225"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Net Profit </a:t>
            </a:r>
            <a:r>
              <a:rPr lang="pl-PL" sz="1050" dirty="0" err="1">
                <a:latin typeface="Arial" pitchFamily="34" charset="0"/>
                <a:cs typeface="Arial" pitchFamily="34" charset="0"/>
              </a:rPr>
              <a:t>excluding</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a:t>
            </a:r>
            <a:endParaRPr lang="pl-PL" sz="1050" dirty="0" smtClean="0">
              <a:solidFill>
                <a:srgbClr val="FF0000"/>
              </a:solidFill>
              <a:latin typeface="Arial" pitchFamily="34" charset="0"/>
              <a:cs typeface="Arial" pitchFamily="34" charset="0"/>
            </a:endParaRPr>
          </a:p>
          <a:p>
            <a:pPr marL="361950" lvl="1" indent="-276225" defTabSz="957263">
              <a:spcBef>
                <a:spcPct val="20000"/>
              </a:spcBef>
              <a:buClr>
                <a:srgbClr val="FE5B00"/>
              </a:buClr>
              <a:buSzPct val="85000"/>
              <a:buFont typeface="Arial" charset="0"/>
              <a:buChar char="►"/>
              <a:tabLst>
                <a:tab pos="88900" algn="l"/>
              </a:tabLst>
            </a:pPr>
            <a:r>
              <a:rPr lang="pl-PL" sz="1050" dirty="0" err="1">
                <a:latin typeface="Arial" pitchFamily="34" charset="0"/>
                <a:cs typeface="Arial" pitchFamily="34" charset="0"/>
              </a:rPr>
              <a:t>Impact</a:t>
            </a:r>
            <a:r>
              <a:rPr lang="pl-PL" sz="1050" dirty="0">
                <a:latin typeface="Arial" pitchFamily="34" charset="0"/>
                <a:cs typeface="Arial" pitchFamily="34" charset="0"/>
              </a:rPr>
              <a:t>  of wind </a:t>
            </a:r>
            <a:r>
              <a:rPr lang="pl-PL" sz="1050" dirty="0" err="1">
                <a:latin typeface="Arial" pitchFamily="34" charset="0"/>
                <a:cs typeface="Arial" pitchFamily="34" charset="0"/>
              </a:rPr>
              <a:t>farms</a:t>
            </a:r>
            <a:r>
              <a:rPr lang="pl-PL" sz="1050" dirty="0">
                <a:latin typeface="Arial" pitchFamily="34" charset="0"/>
                <a:cs typeface="Arial" pitchFamily="34" charset="0"/>
              </a:rPr>
              <a:t> sale </a:t>
            </a:r>
            <a:r>
              <a:rPr lang="pl-PL" sz="1050" dirty="0" smtClean="0">
                <a:latin typeface="Arial" pitchFamily="34" charset="0"/>
                <a:cs typeface="Arial" pitchFamily="34" charset="0"/>
              </a:rPr>
              <a:t>on Net </a:t>
            </a:r>
            <a:r>
              <a:rPr lang="pl-PL" sz="1050" dirty="0">
                <a:latin typeface="Arial" pitchFamily="34" charset="0"/>
                <a:cs typeface="Arial" pitchFamily="34" charset="0"/>
              </a:rPr>
              <a:t>Profit </a:t>
            </a:r>
            <a:r>
              <a:rPr lang="pl-PL" sz="1050" dirty="0" smtClean="0">
                <a:latin typeface="Arial" pitchFamily="34" charset="0"/>
                <a:cs typeface="Arial" pitchFamily="34" charset="0"/>
              </a:rPr>
              <a:t>in Q4 2010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25.7 </a:t>
            </a:r>
            <a:r>
              <a:rPr lang="pl-PL" sz="1050" dirty="0">
                <a:latin typeface="Arial" pitchFamily="34" charset="0"/>
                <a:cs typeface="Arial" pitchFamily="34" charset="0"/>
              </a:rPr>
              <a:t>mil., </a:t>
            </a:r>
            <a:r>
              <a:rPr lang="pl-PL" sz="1050" dirty="0" err="1">
                <a:latin typeface="Arial" pitchFamily="34" charset="0"/>
                <a:cs typeface="Arial" pitchFamily="34" charset="0"/>
              </a:rPr>
              <a:t>whereas</a:t>
            </a:r>
            <a:r>
              <a:rPr lang="pl-PL" sz="1050" dirty="0">
                <a:latin typeface="Arial" pitchFamily="34" charset="0"/>
                <a:cs typeface="Arial" pitchFamily="34" charset="0"/>
              </a:rPr>
              <a:t> </a:t>
            </a:r>
            <a:r>
              <a:rPr lang="pl-PL" sz="1050" dirty="0" err="1">
                <a:latin typeface="Arial" pitchFamily="34" charset="0"/>
                <a:cs typeface="Arial" pitchFamily="34" charset="0"/>
              </a:rPr>
              <a:t>impact</a:t>
            </a:r>
            <a:r>
              <a:rPr lang="pl-PL" sz="1050" dirty="0">
                <a:latin typeface="Arial" pitchFamily="34" charset="0"/>
                <a:cs typeface="Arial" pitchFamily="34" charset="0"/>
              </a:rPr>
              <a:t> from sale of wind </a:t>
            </a:r>
            <a:r>
              <a:rPr lang="pl-PL" sz="1050" dirty="0" err="1">
                <a:latin typeface="Arial" pitchFamily="34" charset="0"/>
                <a:cs typeface="Arial" pitchFamily="34" charset="0"/>
              </a:rPr>
              <a:t>farms</a:t>
            </a:r>
            <a:r>
              <a:rPr lang="pl-PL" sz="1050" dirty="0">
                <a:latin typeface="Arial" pitchFamily="34" charset="0"/>
                <a:cs typeface="Arial" pitchFamily="34" charset="0"/>
              </a:rPr>
              <a:t> in 2011 </a:t>
            </a:r>
            <a:r>
              <a:rPr lang="pl-PL" sz="1050" dirty="0" err="1">
                <a:latin typeface="Arial" pitchFamily="34" charset="0"/>
                <a:cs typeface="Arial" pitchFamily="34" charset="0"/>
              </a:rPr>
              <a:t>amounted</a:t>
            </a:r>
            <a:r>
              <a:rPr lang="pl-PL" sz="1050" dirty="0">
                <a:latin typeface="Arial" pitchFamily="34" charset="0"/>
                <a:cs typeface="Arial" pitchFamily="34" charset="0"/>
              </a:rPr>
              <a:t> to </a:t>
            </a:r>
            <a:r>
              <a:rPr lang="pl-PL" sz="1050" dirty="0" smtClean="0">
                <a:latin typeface="Arial" pitchFamily="34" charset="0"/>
                <a:cs typeface="Arial" pitchFamily="34" charset="0"/>
              </a:rPr>
              <a:t>PLN </a:t>
            </a:r>
            <a:r>
              <a:rPr lang="pl-PL" sz="1050" dirty="0">
                <a:latin typeface="Arial" pitchFamily="34" charset="0"/>
                <a:cs typeface="Arial" pitchFamily="34" charset="0"/>
              </a:rPr>
              <a:t>35.9 mil.</a:t>
            </a:r>
          </a:p>
          <a:p>
            <a:pPr marL="361950" lvl="1" indent="-276225" defTabSz="957263">
              <a:spcBef>
                <a:spcPct val="20000"/>
              </a:spcBef>
              <a:buClr>
                <a:srgbClr val="FE5B00"/>
              </a:buClr>
              <a:buSzPct val="85000"/>
              <a:buFont typeface="Arial" charset="0"/>
              <a:buChar char="►"/>
              <a:tabLst>
                <a:tab pos="88900" algn="l"/>
              </a:tabLst>
            </a:pPr>
            <a:r>
              <a:rPr lang="pl-PL" sz="1050" dirty="0">
                <a:latin typeface="Arial" pitchFamily="34" charset="0"/>
                <a:cs typeface="Arial" pitchFamily="34" charset="0"/>
              </a:rPr>
              <a:t>Discount on Klukowo/</a:t>
            </a:r>
            <a:r>
              <a:rPr lang="pl-PL" sz="1050" dirty="0" err="1">
                <a:latin typeface="Arial" pitchFamily="34" charset="0"/>
                <a:cs typeface="Arial" pitchFamily="34" charset="0"/>
              </a:rPr>
              <a:t>Samborsko</a:t>
            </a:r>
            <a:r>
              <a:rPr lang="pl-PL" sz="1050" dirty="0">
                <a:latin typeface="Arial" pitchFamily="34" charset="0"/>
                <a:cs typeface="Arial" pitchFamily="34" charset="0"/>
              </a:rPr>
              <a:t> 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err="1">
                <a:latin typeface="Arial" pitchFamily="34" charset="0"/>
                <a:cs typeface="Arial" pitchFamily="34" charset="0"/>
              </a:rPr>
              <a:t>salr</a:t>
            </a:r>
            <a:r>
              <a:rPr lang="pl-PL" sz="1050" dirty="0">
                <a:latin typeface="Arial" pitchFamily="34" charset="0"/>
                <a:cs typeface="Arial" pitchFamily="34" charset="0"/>
              </a:rPr>
              <a:t> in 2011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7.5 mil. (net </a:t>
            </a:r>
            <a:r>
              <a:rPr lang="pl-PL" sz="1050" dirty="0" err="1">
                <a:latin typeface="Arial" pitchFamily="34" charset="0"/>
                <a:cs typeface="Arial" pitchFamily="34" charset="0"/>
              </a:rPr>
              <a:t>impact</a:t>
            </a:r>
            <a:r>
              <a:rPr lang="pl-PL" sz="1050" dirty="0">
                <a:latin typeface="Arial" pitchFamily="34" charset="0"/>
                <a:cs typeface="Arial" pitchFamily="34" charset="0"/>
              </a:rPr>
              <a:t> of PLN 6.1 mil.), </a:t>
            </a:r>
            <a:r>
              <a:rPr lang="pl-PL" sz="1050" dirty="0" err="1">
                <a:latin typeface="Arial" pitchFamily="34" charset="0"/>
                <a:cs typeface="Arial" pitchFamily="34" charset="0"/>
              </a:rPr>
              <a:t>wheras</a:t>
            </a:r>
            <a:r>
              <a:rPr lang="pl-PL" sz="1050" dirty="0">
                <a:latin typeface="Arial" pitchFamily="34" charset="0"/>
                <a:cs typeface="Arial" pitchFamily="34" charset="0"/>
              </a:rPr>
              <a:t> </a:t>
            </a:r>
            <a:r>
              <a:rPr lang="pl-PL" sz="1050" dirty="0" err="1">
                <a:latin typeface="Arial" pitchFamily="34" charset="0"/>
                <a:cs typeface="Arial" pitchFamily="34" charset="0"/>
              </a:rPr>
              <a:t>discount</a:t>
            </a:r>
            <a:r>
              <a:rPr lang="pl-PL" sz="1050" dirty="0">
                <a:latin typeface="Arial" pitchFamily="34" charset="0"/>
                <a:cs typeface="Arial" pitchFamily="34" charset="0"/>
              </a:rPr>
              <a:t> on </a:t>
            </a:r>
            <a:r>
              <a:rPr lang="pl-PL" sz="1050" dirty="0" smtClean="0">
                <a:latin typeface="Arial" pitchFamily="34" charset="0"/>
                <a:cs typeface="Arial" pitchFamily="34" charset="0"/>
              </a:rPr>
              <a:t>Pągów </a:t>
            </a:r>
            <a:r>
              <a:rPr lang="pl-PL" sz="1050" dirty="0">
                <a:latin typeface="Arial" pitchFamily="34" charset="0"/>
                <a:cs typeface="Arial" pitchFamily="34" charset="0"/>
              </a:rPr>
              <a:t>Wind </a:t>
            </a:r>
            <a:r>
              <a:rPr lang="pl-PL" sz="1050" dirty="0" err="1">
                <a:latin typeface="Arial" pitchFamily="34" charset="0"/>
                <a:cs typeface="Arial" pitchFamily="34" charset="0"/>
              </a:rPr>
              <a:t>Farms</a:t>
            </a:r>
            <a:r>
              <a:rPr lang="pl-PL" sz="1050" dirty="0">
                <a:latin typeface="Arial" pitchFamily="34" charset="0"/>
                <a:cs typeface="Arial" pitchFamily="34" charset="0"/>
              </a:rPr>
              <a:t> </a:t>
            </a:r>
            <a:r>
              <a:rPr lang="pl-PL" sz="1050" dirty="0" smtClean="0">
                <a:latin typeface="Arial" pitchFamily="34" charset="0"/>
                <a:cs typeface="Arial" pitchFamily="34" charset="0"/>
              </a:rPr>
              <a:t>sale </a:t>
            </a:r>
            <a:r>
              <a:rPr lang="pl-PL" sz="1050" dirty="0">
                <a:latin typeface="Arial" pitchFamily="34" charset="0"/>
                <a:cs typeface="Arial" pitchFamily="34" charset="0"/>
              </a:rPr>
              <a:t>in 2011 </a:t>
            </a:r>
            <a:r>
              <a:rPr lang="pl-PL" sz="1050" dirty="0" err="1">
                <a:latin typeface="Arial" pitchFamily="34" charset="0"/>
                <a:cs typeface="Arial" pitchFamily="34" charset="0"/>
              </a:rPr>
              <a:t>amounted</a:t>
            </a:r>
            <a:r>
              <a:rPr lang="pl-PL" sz="1050" dirty="0">
                <a:latin typeface="Arial" pitchFamily="34" charset="0"/>
                <a:cs typeface="Arial" pitchFamily="34" charset="0"/>
              </a:rPr>
              <a:t> to PLN </a:t>
            </a:r>
            <a:r>
              <a:rPr lang="pl-PL" sz="1050" dirty="0" smtClean="0">
                <a:latin typeface="Arial" pitchFamily="34" charset="0"/>
                <a:cs typeface="Arial" pitchFamily="34" charset="0"/>
              </a:rPr>
              <a:t>0.2 </a:t>
            </a:r>
            <a:r>
              <a:rPr lang="pl-PL" sz="1050" dirty="0">
                <a:latin typeface="Arial" pitchFamily="34" charset="0"/>
                <a:cs typeface="Arial" pitchFamily="34" charset="0"/>
              </a:rPr>
              <a:t>mil</a:t>
            </a:r>
            <a:r>
              <a:rPr lang="pl-PL" sz="1050" dirty="0" smtClean="0">
                <a:latin typeface="Arial" pitchFamily="34" charset="0"/>
                <a:cs typeface="Arial" pitchFamily="34" charset="0"/>
              </a:rPr>
              <a:t>. (</a:t>
            </a:r>
            <a:r>
              <a:rPr lang="pl-PL" sz="1050" dirty="0">
                <a:latin typeface="Arial" pitchFamily="34" charset="0"/>
                <a:cs typeface="Arial" pitchFamily="34" charset="0"/>
              </a:rPr>
              <a:t>net </a:t>
            </a:r>
            <a:r>
              <a:rPr lang="pl-PL" sz="1050" dirty="0" err="1">
                <a:latin typeface="Arial" pitchFamily="34" charset="0"/>
                <a:cs typeface="Arial" pitchFamily="34" charset="0"/>
              </a:rPr>
              <a:t>impact</a:t>
            </a:r>
            <a:r>
              <a:rPr lang="pl-PL" sz="1050" dirty="0">
                <a:latin typeface="Arial" pitchFamily="34" charset="0"/>
                <a:cs typeface="Arial" pitchFamily="34" charset="0"/>
              </a:rPr>
              <a:t> of PLN </a:t>
            </a:r>
            <a:r>
              <a:rPr lang="pl-PL" sz="1050" dirty="0" smtClean="0">
                <a:latin typeface="Arial" pitchFamily="34" charset="0"/>
                <a:cs typeface="Arial" pitchFamily="34" charset="0"/>
              </a:rPr>
              <a:t>0.1 </a:t>
            </a:r>
            <a:r>
              <a:rPr lang="pl-PL" sz="1050" dirty="0">
                <a:latin typeface="Arial" pitchFamily="34" charset="0"/>
                <a:cs typeface="Arial" pitchFamily="34" charset="0"/>
              </a:rPr>
              <a:t>mil.)</a:t>
            </a:r>
          </a:p>
          <a:p>
            <a:pPr lvl="1" indent="-276225" defTabSz="957263">
              <a:spcBef>
                <a:spcPct val="20000"/>
              </a:spcBef>
              <a:buClr>
                <a:srgbClr val="FE5B00"/>
              </a:buClr>
              <a:buSzPct val="85000"/>
              <a:buFont typeface="Arial" charset="0"/>
              <a:buChar char="►"/>
              <a:tabLst>
                <a:tab pos="88900" algn="l"/>
              </a:tabLst>
            </a:pPr>
            <a:endParaRPr lang="pl-PL" sz="1050" dirty="0">
              <a:solidFill>
                <a:srgbClr val="FF0000"/>
              </a:solidFill>
              <a:latin typeface="Arial" pitchFamily="34" charset="0"/>
              <a:cs typeface="Arial" pitchFamily="34" charset="0"/>
            </a:endParaRPr>
          </a:p>
          <a:p>
            <a:pPr marL="0" lvl="1" defTabSz="957263">
              <a:spcBef>
                <a:spcPct val="20000"/>
              </a:spcBef>
              <a:buClr>
                <a:srgbClr val="FE5B00"/>
              </a:buClr>
              <a:buSzPct val="85000"/>
              <a:tabLst>
                <a:tab pos="88900" algn="l"/>
              </a:tabLst>
            </a:pPr>
            <a:r>
              <a:rPr lang="pl-PL" sz="1050" b="1" dirty="0" smtClean="0">
                <a:solidFill>
                  <a:srgbClr val="FF0000"/>
                </a:solidFill>
                <a:latin typeface="Arial" pitchFamily="34" charset="0"/>
                <a:cs typeface="Arial" pitchFamily="34" charset="0"/>
              </a:rPr>
              <a:t>		</a:t>
            </a:r>
            <a:endParaRPr lang="en-US" sz="1050" b="1" dirty="0">
              <a:solidFill>
                <a:srgbClr val="FF0000"/>
              </a:solidFill>
              <a:latin typeface="Arial" pitchFamily="34" charset="0"/>
              <a:cs typeface="Arial" pitchFamily="34" charset="0"/>
            </a:endParaRPr>
          </a:p>
        </p:txBody>
      </p:sp>
      <p:sp>
        <p:nvSpPr>
          <p:cNvPr id="17" name="Line 11"/>
          <p:cNvSpPr>
            <a:spLocks noChangeShapeType="1"/>
          </p:cNvSpPr>
          <p:nvPr/>
        </p:nvSpPr>
        <p:spPr bwMode="auto">
          <a:xfrm>
            <a:off x="394668" y="6381328"/>
            <a:ext cx="8605390" cy="148"/>
          </a:xfrm>
          <a:prstGeom prst="line">
            <a:avLst/>
          </a:prstGeom>
          <a:noFill/>
          <a:ln w="9525">
            <a:solidFill>
              <a:schemeClr val="bg1">
                <a:lumMod val="65000"/>
              </a:schemeClr>
            </a:solidFill>
            <a:round/>
            <a:headEnd/>
            <a:tailEnd/>
          </a:ln>
        </p:spPr>
        <p:txBody>
          <a:bodyPr/>
          <a:lstStyle/>
          <a:p>
            <a:endParaRPr lang="pl-PL"/>
          </a:p>
        </p:txBody>
      </p:sp>
      <p:graphicFrame>
        <p:nvGraphicFramePr>
          <p:cNvPr id="18" name="Wykres 17"/>
          <p:cNvGraphicFramePr>
            <a:graphicFrameLocks/>
          </p:cNvGraphicFramePr>
          <p:nvPr>
            <p:extLst>
              <p:ext uri="{D42A27DB-BD31-4B8C-83A1-F6EECF244321}">
                <p14:modId xmlns:p14="http://schemas.microsoft.com/office/powerpoint/2010/main" val="2839485710"/>
              </p:ext>
            </p:extLst>
          </p:nvPr>
        </p:nvGraphicFramePr>
        <p:xfrm>
          <a:off x="755576" y="1412776"/>
          <a:ext cx="3788369"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Wykres 18"/>
          <p:cNvGraphicFramePr>
            <a:graphicFrameLocks/>
          </p:cNvGraphicFramePr>
          <p:nvPr>
            <p:extLst>
              <p:ext uri="{D42A27DB-BD31-4B8C-83A1-F6EECF244321}">
                <p14:modId xmlns:p14="http://schemas.microsoft.com/office/powerpoint/2010/main" val="1217613679"/>
              </p:ext>
            </p:extLst>
          </p:nvPr>
        </p:nvGraphicFramePr>
        <p:xfrm>
          <a:off x="4788023" y="1433995"/>
          <a:ext cx="4069156" cy="27363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0171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numeru slajdu 1"/>
          <p:cNvSpPr>
            <a:spLocks noGrp="1"/>
          </p:cNvSpPr>
          <p:nvPr>
            <p:ph type="sldNum" sz="quarter" idx="12"/>
          </p:nvPr>
        </p:nvSpPr>
        <p:spPr>
          <a:noFill/>
        </p:spPr>
        <p:txBody>
          <a:bodyPr/>
          <a:lstStyle/>
          <a:p>
            <a:fld id="{561C0F2D-0FD3-46CB-8084-4035105FDDEF}" type="slidenum">
              <a:rPr lang="pl-PL" smtClean="0">
                <a:solidFill>
                  <a:prstClr val="black"/>
                </a:solidFill>
              </a:rPr>
              <a:pPr/>
              <a:t>23</a:t>
            </a:fld>
            <a:endParaRPr lang="pl-PL" smtClean="0">
              <a:solidFill>
                <a:prstClr val="black"/>
              </a:solidFill>
            </a:endParaRPr>
          </a:p>
        </p:txBody>
      </p:sp>
      <p:pic>
        <p:nvPicPr>
          <p:cNvPr id="38914" name="Picture 2"/>
          <p:cNvPicPr>
            <a:picLocks noChangeAspect="1" noChangeArrowheads="1"/>
          </p:cNvPicPr>
          <p:nvPr/>
        </p:nvPicPr>
        <p:blipFill>
          <a:blip r:embed="rId2" cstate="print"/>
          <a:srcRect/>
          <a:stretch>
            <a:fillRect/>
          </a:stretch>
        </p:blipFill>
        <p:spPr bwMode="auto">
          <a:xfrm>
            <a:off x="-84148" y="-27384"/>
            <a:ext cx="9228148" cy="6858000"/>
          </a:xfrm>
          <a:prstGeom prst="rect">
            <a:avLst/>
          </a:prstGeom>
          <a:noFill/>
          <a:ln w="9525">
            <a:noFill/>
            <a:miter lim="800000"/>
            <a:headEnd/>
            <a:tailEnd/>
          </a:ln>
        </p:spPr>
      </p:pic>
      <p:sp>
        <p:nvSpPr>
          <p:cNvPr id="38915" name="pole tekstowe 5"/>
          <p:cNvSpPr txBox="1">
            <a:spLocks noChangeArrowheads="1"/>
          </p:cNvSpPr>
          <p:nvPr/>
        </p:nvSpPr>
        <p:spPr bwMode="auto">
          <a:xfrm>
            <a:off x="365691" y="4580731"/>
            <a:ext cx="4176464" cy="2087960"/>
          </a:xfrm>
          <a:prstGeom prst="rect">
            <a:avLst/>
          </a:prstGeom>
          <a:noFill/>
          <a:ln w="9525">
            <a:noFill/>
            <a:miter lim="800000"/>
            <a:headEnd/>
            <a:tailEnd/>
          </a:ln>
        </p:spPr>
        <p:txBody>
          <a:bodyPr wrap="square">
            <a:norm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50" b="1" dirty="0" smtClean="0">
                <a:solidFill>
                  <a:srgbClr val="F26C08"/>
                </a:solidFill>
                <a:latin typeface="Arial" pitchFamily="34" charset="0"/>
                <a:cs typeface="Arial" pitchFamily="34" charset="0"/>
              </a:rPr>
              <a:t>12 </a:t>
            </a:r>
            <a:r>
              <a:rPr lang="pl-PL" sz="1050" b="1" dirty="0" err="1" smtClean="0">
                <a:solidFill>
                  <a:srgbClr val="F26C08"/>
                </a:solidFill>
                <a:latin typeface="Arial" pitchFamily="34" charset="0"/>
                <a:cs typeface="Arial" pitchFamily="34" charset="0"/>
              </a:rPr>
              <a:t>months</a:t>
            </a:r>
            <a:endParaRPr lang="en-US" sz="1050" b="1" dirty="0">
              <a:solidFill>
                <a:srgbClr val="F26C08"/>
              </a:solidFill>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Net </a:t>
            </a:r>
            <a:r>
              <a:rPr lang="pl-PL" sz="1050" dirty="0" smtClean="0">
                <a:latin typeface="Arial" pitchFamily="34" charset="0"/>
                <a:cs typeface="Arial" pitchFamily="34" charset="0"/>
              </a:rPr>
              <a:t>Profit</a:t>
            </a:r>
            <a:endParaRPr lang="en-US" sz="1050" dirty="0">
              <a:solidFill>
                <a:srgbClr val="FF0000"/>
              </a:solidFill>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Total </a:t>
            </a:r>
            <a:r>
              <a:rPr lang="pl-PL" sz="1050" dirty="0" err="1">
                <a:latin typeface="Arial" pitchFamily="34" charset="0"/>
                <a:cs typeface="Arial" pitchFamily="34" charset="0"/>
              </a:rPr>
              <a:t>impact</a:t>
            </a:r>
            <a:r>
              <a:rPr lang="pl-PL" sz="1050" dirty="0">
                <a:latin typeface="Arial" pitchFamily="34" charset="0"/>
                <a:cs typeface="Arial" pitchFamily="34" charset="0"/>
              </a:rPr>
              <a:t> of </a:t>
            </a:r>
            <a:r>
              <a:rPr lang="pl-PL" sz="1050" dirty="0" err="1">
                <a:latin typeface="Arial" pitchFamily="34" charset="0"/>
                <a:cs typeface="Arial" pitchFamily="34" charset="0"/>
              </a:rPr>
              <a:t>unrealized</a:t>
            </a:r>
            <a:r>
              <a:rPr lang="pl-PL" sz="1050" dirty="0">
                <a:latin typeface="Arial" pitchFamily="34" charset="0"/>
                <a:cs typeface="Arial" pitchFamily="34" charset="0"/>
              </a:rPr>
              <a:t> </a:t>
            </a:r>
            <a:r>
              <a:rPr lang="pl-PL" sz="1050" dirty="0" err="1" smtClean="0">
                <a:latin typeface="Arial" pitchFamily="34" charset="0"/>
                <a:cs typeface="Arial" pitchFamily="34" charset="0"/>
              </a:rPr>
              <a:t>positive</a:t>
            </a:r>
            <a:r>
              <a:rPr lang="pl-PL" sz="1050" dirty="0" smtClean="0">
                <a:latin typeface="Arial" pitchFamily="34" charset="0"/>
                <a:cs typeface="Arial" pitchFamily="34" charset="0"/>
              </a:rPr>
              <a:t> FX </a:t>
            </a:r>
            <a:r>
              <a:rPr lang="pl-PL" sz="1050" dirty="0">
                <a:latin typeface="Arial" pitchFamily="34" charset="0"/>
                <a:cs typeface="Arial" pitchFamily="34" charset="0"/>
              </a:rPr>
              <a:t>in </a:t>
            </a:r>
            <a:r>
              <a:rPr lang="pl-PL" sz="1050" dirty="0" smtClean="0">
                <a:latin typeface="Arial" pitchFamily="34" charset="0"/>
                <a:cs typeface="Arial" pitchFamily="34" charset="0"/>
              </a:rPr>
              <a:t>12 </a:t>
            </a:r>
            <a:r>
              <a:rPr lang="pl-PL" sz="1050" dirty="0" err="1" smtClean="0">
                <a:latin typeface="Arial" pitchFamily="34" charset="0"/>
                <a:cs typeface="Arial" pitchFamily="34" charset="0"/>
              </a:rPr>
              <a:t>months</a:t>
            </a:r>
            <a:r>
              <a:rPr lang="pl-PL" sz="1050" dirty="0" smtClean="0">
                <a:latin typeface="Arial" pitchFamily="34" charset="0"/>
                <a:cs typeface="Arial" pitchFamily="34" charset="0"/>
              </a:rPr>
              <a:t> 2011 </a:t>
            </a:r>
            <a:r>
              <a:rPr lang="pl-PL" sz="1050" dirty="0" err="1" smtClean="0">
                <a:latin typeface="Arial" pitchFamily="34" charset="0"/>
                <a:cs typeface="Arial" pitchFamily="34" charset="0"/>
              </a:rPr>
              <a:t>higher</a:t>
            </a:r>
            <a:r>
              <a:rPr lang="pl-PL" sz="1050" dirty="0" smtClean="0">
                <a:latin typeface="Arial" pitchFamily="34" charset="0"/>
                <a:cs typeface="Arial" pitchFamily="34" charset="0"/>
              </a:rPr>
              <a:t> </a:t>
            </a:r>
            <a:r>
              <a:rPr lang="pl-PL" sz="1050" dirty="0" err="1" smtClean="0">
                <a:latin typeface="Arial" pitchFamily="34" charset="0"/>
                <a:cs typeface="Arial" pitchFamily="34" charset="0"/>
              </a:rPr>
              <a:t>than</a:t>
            </a:r>
            <a:r>
              <a:rPr lang="pl-PL" sz="1050" dirty="0" smtClean="0">
                <a:latin typeface="Arial" pitchFamily="34" charset="0"/>
                <a:cs typeface="Arial" pitchFamily="34" charset="0"/>
              </a:rPr>
              <a:t> </a:t>
            </a:r>
            <a:r>
              <a:rPr lang="pl-PL" sz="1050" dirty="0">
                <a:latin typeface="Arial" pitchFamily="34" charset="0"/>
                <a:cs typeface="Arial" pitchFamily="34" charset="0"/>
              </a:rPr>
              <a:t>in </a:t>
            </a:r>
            <a:r>
              <a:rPr lang="pl-PL" sz="1050" dirty="0" smtClean="0">
                <a:latin typeface="Arial" pitchFamily="34" charset="0"/>
                <a:cs typeface="Arial" pitchFamily="34" charset="0"/>
              </a:rPr>
              <a:t>12 </a:t>
            </a:r>
            <a:r>
              <a:rPr lang="pl-PL" sz="1050" dirty="0" err="1" smtClean="0">
                <a:latin typeface="Arial" pitchFamily="34" charset="0"/>
                <a:cs typeface="Arial" pitchFamily="34" charset="0"/>
              </a:rPr>
              <a:t>months</a:t>
            </a:r>
            <a:r>
              <a:rPr lang="pl-PL" sz="1050" dirty="0" smtClean="0">
                <a:latin typeface="Arial" pitchFamily="34" charset="0"/>
                <a:cs typeface="Arial" pitchFamily="34" charset="0"/>
              </a:rPr>
              <a:t>  </a:t>
            </a:r>
            <a:r>
              <a:rPr lang="pl-PL" sz="1050" dirty="0">
                <a:latin typeface="Arial" pitchFamily="34" charset="0"/>
                <a:cs typeface="Arial" pitchFamily="34" charset="0"/>
              </a:rPr>
              <a:t>2010 by PLN 1</a:t>
            </a:r>
            <a:r>
              <a:rPr lang="pl-PL" sz="1050" dirty="0" smtClean="0">
                <a:latin typeface="Arial" pitchFamily="34" charset="0"/>
                <a:cs typeface="Arial" pitchFamily="34" charset="0"/>
              </a:rPr>
              <a:t>.1 </a:t>
            </a:r>
            <a:r>
              <a:rPr lang="pl-PL" sz="1050" dirty="0">
                <a:latin typeface="Arial" pitchFamily="34" charset="0"/>
                <a:cs typeface="Arial" pitchFamily="34" charset="0"/>
              </a:rPr>
              <a:t>mil. </a:t>
            </a:r>
            <a:endParaRPr lang="en-US" sz="1050" dirty="0">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endParaRPr lang="pl-PL" sz="1050" dirty="0">
              <a:solidFill>
                <a:srgbClr val="FF0000"/>
              </a:solidFill>
              <a:latin typeface="Arial" pitchFamily="34" charset="0"/>
              <a:cs typeface="Arial" pitchFamily="34" charset="0"/>
            </a:endParaRPr>
          </a:p>
          <a:p>
            <a:pPr marL="476250" lvl="1" indent="-209550" defTabSz="957263">
              <a:spcBef>
                <a:spcPct val="20000"/>
              </a:spcBef>
              <a:buClr>
                <a:srgbClr val="FE5B00"/>
              </a:buClr>
              <a:buSzPct val="85000"/>
              <a:tabLst>
                <a:tab pos="88900" algn="l"/>
              </a:tabLst>
            </a:pPr>
            <a:endParaRPr lang="en-US" sz="1200" dirty="0" smtClean="0">
              <a:latin typeface="+mn-lt"/>
            </a:endParaRPr>
          </a:p>
          <a:p>
            <a:pPr marL="0" lvl="1" defTabSz="957263">
              <a:spcBef>
                <a:spcPct val="20000"/>
              </a:spcBef>
              <a:buClr>
                <a:srgbClr val="FE5B00"/>
              </a:buClr>
              <a:buSzPct val="85000"/>
              <a:tabLst>
                <a:tab pos="88900" algn="l"/>
              </a:tabLst>
            </a:pPr>
            <a:endParaRPr lang="en-US" sz="1400" b="1" dirty="0">
              <a:solidFill>
                <a:schemeClr val="accent1"/>
              </a:solidFill>
              <a:latin typeface="+mn-lt"/>
            </a:endParaRPr>
          </a:p>
        </p:txBody>
      </p:sp>
      <p:sp>
        <p:nvSpPr>
          <p:cNvPr id="7" name="pole tekstowe 6"/>
          <p:cNvSpPr txBox="1"/>
          <p:nvPr/>
        </p:nvSpPr>
        <p:spPr>
          <a:xfrm>
            <a:off x="3491880" y="548680"/>
            <a:ext cx="5054974" cy="646331"/>
          </a:xfrm>
          <a:prstGeom prst="rect">
            <a:avLst/>
          </a:prstGeom>
          <a:noFill/>
        </p:spPr>
        <p:txBody>
          <a:bodyPr wrap="none">
            <a:spAutoFit/>
          </a:bodyPr>
          <a:lstStyle/>
          <a:p>
            <a:pPr>
              <a:defRPr/>
            </a:pPr>
            <a:r>
              <a:rPr lang="pl-PL" b="1" dirty="0" smtClean="0">
                <a:solidFill>
                  <a:srgbClr val="7F7F7F"/>
                </a:solidFill>
                <a:latin typeface="Trebuchet MS" pitchFamily="34" charset="0"/>
              </a:rPr>
              <a:t>12 </a:t>
            </a:r>
            <a:r>
              <a:rPr lang="pl-PL" b="1" dirty="0" err="1" smtClean="0">
                <a:solidFill>
                  <a:srgbClr val="7F7F7F"/>
                </a:solidFill>
                <a:latin typeface="Trebuchet MS" pitchFamily="34" charset="0"/>
              </a:rPr>
              <a:t>months</a:t>
            </a:r>
            <a:r>
              <a:rPr lang="pl-PL" b="1" dirty="0" smtClean="0">
                <a:solidFill>
                  <a:srgbClr val="7F7F7F"/>
                </a:solidFill>
                <a:latin typeface="Trebuchet MS" pitchFamily="34" charset="0"/>
              </a:rPr>
              <a:t> and Q4 2011/2010 Performance – </a:t>
            </a:r>
          </a:p>
          <a:p>
            <a:pPr>
              <a:defRPr/>
            </a:pPr>
            <a:r>
              <a:rPr lang="pl-PL" b="1" dirty="0" smtClean="0">
                <a:solidFill>
                  <a:srgbClr val="7F7F7F"/>
                </a:solidFill>
                <a:latin typeface="Trebuchet MS" pitchFamily="34" charset="0"/>
              </a:rPr>
              <a:t>Net Profit</a:t>
            </a:r>
            <a:endParaRPr lang="pl-PL" b="1" dirty="0">
              <a:solidFill>
                <a:prstClr val="white">
                  <a:lumMod val="50000"/>
                </a:prstClr>
              </a:solidFill>
              <a:latin typeface="Trebuchet MS" pitchFamily="34" charset="0"/>
            </a:endParaRPr>
          </a:p>
        </p:txBody>
      </p:sp>
      <p:sp>
        <p:nvSpPr>
          <p:cNvPr id="8" name="pole tekstowe 7"/>
          <p:cNvSpPr txBox="1"/>
          <p:nvPr/>
        </p:nvSpPr>
        <p:spPr>
          <a:xfrm>
            <a:off x="8451955" y="6467641"/>
            <a:ext cx="300082" cy="215444"/>
          </a:xfrm>
          <a:prstGeom prst="rect">
            <a:avLst/>
          </a:prstGeom>
          <a:noFill/>
        </p:spPr>
        <p:txBody>
          <a:bodyPr wrap="none">
            <a:spAutoFit/>
          </a:bodyPr>
          <a:lstStyle/>
          <a:p>
            <a:pPr>
              <a:defRPr/>
            </a:pPr>
            <a:r>
              <a:rPr lang="pl-PL" sz="800" dirty="0" smtClean="0">
                <a:solidFill>
                  <a:prstClr val="black">
                    <a:lumMod val="50000"/>
                    <a:lumOff val="50000"/>
                  </a:prstClr>
                </a:solidFill>
              </a:rPr>
              <a:t>23</a:t>
            </a:r>
            <a:endParaRPr lang="pl-PL" sz="800" dirty="0">
              <a:solidFill>
                <a:prstClr val="black">
                  <a:lumMod val="50000"/>
                  <a:lumOff val="50000"/>
                </a:prstClr>
              </a:solidFill>
            </a:endParaRPr>
          </a:p>
        </p:txBody>
      </p:sp>
      <p:sp>
        <p:nvSpPr>
          <p:cNvPr id="2" name="pole tekstowe 1"/>
          <p:cNvSpPr txBox="1"/>
          <p:nvPr/>
        </p:nvSpPr>
        <p:spPr>
          <a:xfrm>
            <a:off x="4668163" y="4580730"/>
            <a:ext cx="4032448" cy="1495794"/>
          </a:xfrm>
          <a:prstGeom prst="rect">
            <a:avLst/>
          </a:prstGeom>
          <a:noFill/>
        </p:spPr>
        <p:txBody>
          <a:bodyPr wrap="square" rtlCol="0">
            <a:spAutoFit/>
          </a:bodyPr>
          <a:lstStyle/>
          <a:p>
            <a:pPr marL="285750" lvl="1" indent="-200025" defTabSz="957263">
              <a:spcBef>
                <a:spcPct val="20000"/>
              </a:spcBef>
              <a:buClr>
                <a:srgbClr val="FE5B00"/>
              </a:buClr>
              <a:buSzPct val="150000"/>
              <a:buFont typeface="Wingdings" pitchFamily="2" charset="2"/>
              <a:buChar char="§"/>
              <a:tabLst>
                <a:tab pos="88900" algn="l"/>
              </a:tabLst>
            </a:pPr>
            <a:r>
              <a:rPr lang="pl-PL" sz="1050" b="1" dirty="0" smtClean="0">
                <a:solidFill>
                  <a:srgbClr val="F26C08"/>
                </a:solidFill>
                <a:latin typeface="Arial" pitchFamily="34" charset="0"/>
                <a:cs typeface="Arial" pitchFamily="34" charset="0"/>
              </a:rPr>
              <a:t>Q4 2011/2010</a:t>
            </a:r>
            <a:r>
              <a:rPr lang="en-GB" sz="1050" b="1" dirty="0" smtClean="0">
                <a:solidFill>
                  <a:srgbClr val="F26C08"/>
                </a:solidFill>
                <a:latin typeface="Arial" pitchFamily="34" charset="0"/>
                <a:cs typeface="Arial" pitchFamily="34" charset="0"/>
              </a:rPr>
              <a:t>:</a:t>
            </a:r>
            <a:endParaRPr lang="en-US" sz="1050" b="1" dirty="0">
              <a:solidFill>
                <a:srgbClr val="F26C08"/>
              </a:solidFill>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r>
              <a:rPr lang="pl-PL" sz="1050" dirty="0" err="1" smtClean="0">
                <a:latin typeface="Arial" pitchFamily="34" charset="0"/>
                <a:cs typeface="Arial" pitchFamily="34" charset="0"/>
              </a:rPr>
              <a:t>Impact</a:t>
            </a:r>
            <a:r>
              <a:rPr lang="pl-PL" sz="1050" dirty="0" smtClean="0">
                <a:latin typeface="Arial" pitchFamily="34" charset="0"/>
                <a:cs typeface="Arial" pitchFamily="34" charset="0"/>
              </a:rPr>
              <a:t> </a:t>
            </a:r>
            <a:r>
              <a:rPr lang="pl-PL" sz="1050" dirty="0">
                <a:latin typeface="Arial" pitchFamily="34" charset="0"/>
                <a:cs typeface="Arial" pitchFamily="34" charset="0"/>
              </a:rPr>
              <a:t>of </a:t>
            </a:r>
            <a:r>
              <a:rPr lang="pl-PL" sz="1050" dirty="0" err="1">
                <a:latin typeface="Arial" pitchFamily="34" charset="0"/>
                <a:cs typeface="Arial" pitchFamily="34" charset="0"/>
              </a:rPr>
              <a:t>Adjusted</a:t>
            </a:r>
            <a:r>
              <a:rPr lang="pl-PL" sz="1050" dirty="0">
                <a:latin typeface="Arial" pitchFamily="34" charset="0"/>
                <a:cs typeface="Arial" pitchFamily="34" charset="0"/>
              </a:rPr>
              <a:t> Net </a:t>
            </a:r>
            <a:r>
              <a:rPr lang="pl-PL" sz="1050" dirty="0" smtClean="0">
                <a:latin typeface="Arial" pitchFamily="34" charset="0"/>
                <a:cs typeface="Arial" pitchFamily="34" charset="0"/>
              </a:rPr>
              <a:t>Profit</a:t>
            </a:r>
            <a:endParaRPr lang="en-US" sz="1050" dirty="0">
              <a:solidFill>
                <a:srgbClr val="FF0000"/>
              </a:solidFill>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r>
              <a:rPr lang="pl-PL" sz="1050" dirty="0" smtClean="0">
                <a:latin typeface="Arial" pitchFamily="34" charset="0"/>
                <a:cs typeface="Arial" pitchFamily="34" charset="0"/>
              </a:rPr>
              <a:t>Total </a:t>
            </a:r>
            <a:r>
              <a:rPr lang="pl-PL" sz="1050" dirty="0" err="1">
                <a:latin typeface="Arial" pitchFamily="34" charset="0"/>
                <a:cs typeface="Arial" pitchFamily="34" charset="0"/>
              </a:rPr>
              <a:t>impact</a:t>
            </a:r>
            <a:r>
              <a:rPr lang="pl-PL" sz="1050" dirty="0">
                <a:latin typeface="Arial" pitchFamily="34" charset="0"/>
                <a:cs typeface="Arial" pitchFamily="34" charset="0"/>
              </a:rPr>
              <a:t> of </a:t>
            </a:r>
            <a:r>
              <a:rPr lang="pl-PL" sz="1050" dirty="0" err="1">
                <a:latin typeface="Arial" pitchFamily="34" charset="0"/>
                <a:cs typeface="Arial" pitchFamily="34" charset="0"/>
              </a:rPr>
              <a:t>unrealized</a:t>
            </a:r>
            <a:r>
              <a:rPr lang="pl-PL" sz="1050" dirty="0">
                <a:latin typeface="Arial" pitchFamily="34" charset="0"/>
                <a:cs typeface="Arial" pitchFamily="34" charset="0"/>
              </a:rPr>
              <a:t> </a:t>
            </a:r>
            <a:r>
              <a:rPr lang="pl-PL" sz="1050" dirty="0" err="1">
                <a:latin typeface="Arial" pitchFamily="34" charset="0"/>
                <a:cs typeface="Arial" pitchFamily="34" charset="0"/>
              </a:rPr>
              <a:t>positive</a:t>
            </a:r>
            <a:r>
              <a:rPr lang="pl-PL" sz="1050" dirty="0">
                <a:latin typeface="Arial" pitchFamily="34" charset="0"/>
                <a:cs typeface="Arial" pitchFamily="34" charset="0"/>
              </a:rPr>
              <a:t> FX in </a:t>
            </a:r>
            <a:r>
              <a:rPr lang="pl-PL" sz="1050" dirty="0" smtClean="0">
                <a:latin typeface="Arial" pitchFamily="34" charset="0"/>
                <a:cs typeface="Arial" pitchFamily="34" charset="0"/>
              </a:rPr>
              <a:t>Q4 2011 </a:t>
            </a:r>
            <a:r>
              <a:rPr lang="pl-PL" sz="1050" dirty="0" err="1">
                <a:latin typeface="Arial" pitchFamily="34" charset="0"/>
                <a:cs typeface="Arial" pitchFamily="34" charset="0"/>
              </a:rPr>
              <a:t>higher</a:t>
            </a:r>
            <a:r>
              <a:rPr lang="pl-PL" sz="1050" dirty="0">
                <a:latin typeface="Arial" pitchFamily="34" charset="0"/>
                <a:cs typeface="Arial" pitchFamily="34" charset="0"/>
              </a:rPr>
              <a:t> </a:t>
            </a:r>
            <a:r>
              <a:rPr lang="pl-PL" sz="1050" dirty="0" err="1">
                <a:latin typeface="Arial" pitchFamily="34" charset="0"/>
                <a:cs typeface="Arial" pitchFamily="34" charset="0"/>
              </a:rPr>
              <a:t>than</a:t>
            </a:r>
            <a:r>
              <a:rPr lang="pl-PL" sz="1050" dirty="0">
                <a:latin typeface="Arial" pitchFamily="34" charset="0"/>
                <a:cs typeface="Arial" pitchFamily="34" charset="0"/>
              </a:rPr>
              <a:t> in </a:t>
            </a:r>
            <a:r>
              <a:rPr lang="pl-PL" sz="1050" dirty="0" smtClean="0">
                <a:latin typeface="Arial" pitchFamily="34" charset="0"/>
                <a:cs typeface="Arial" pitchFamily="34" charset="0"/>
              </a:rPr>
              <a:t>Q4 2010 </a:t>
            </a:r>
            <a:r>
              <a:rPr lang="pl-PL" sz="1050" dirty="0">
                <a:latin typeface="Arial" pitchFamily="34" charset="0"/>
                <a:cs typeface="Arial" pitchFamily="34" charset="0"/>
              </a:rPr>
              <a:t>by PLN </a:t>
            </a:r>
            <a:r>
              <a:rPr lang="pl-PL" sz="1050" dirty="0" smtClean="0">
                <a:latin typeface="Arial" pitchFamily="34" charset="0"/>
                <a:cs typeface="Arial" pitchFamily="34" charset="0"/>
              </a:rPr>
              <a:t>1.2 mil</a:t>
            </a:r>
            <a:r>
              <a:rPr lang="pl-PL" sz="1050" dirty="0">
                <a:latin typeface="Arial" pitchFamily="34" charset="0"/>
                <a:cs typeface="Arial" pitchFamily="34" charset="0"/>
              </a:rPr>
              <a:t>. </a:t>
            </a:r>
            <a:endParaRPr lang="en-US" sz="1050" dirty="0">
              <a:latin typeface="Arial" pitchFamily="34" charset="0"/>
              <a:cs typeface="Arial" pitchFamily="34" charset="0"/>
            </a:endParaRPr>
          </a:p>
          <a:p>
            <a:pPr marL="476250" lvl="2" indent="-209550" defTabSz="957263">
              <a:spcBef>
                <a:spcPct val="20000"/>
              </a:spcBef>
              <a:buClr>
                <a:srgbClr val="FE5B00"/>
              </a:buClr>
              <a:buSzPct val="85000"/>
              <a:buFont typeface="Arial" charset="0"/>
              <a:buChar char="►"/>
              <a:tabLst>
                <a:tab pos="88900" algn="l"/>
              </a:tabLst>
            </a:pPr>
            <a:endParaRPr lang="pl-PL" sz="1050" dirty="0">
              <a:solidFill>
                <a:srgbClr val="FF0000"/>
              </a:solidFill>
              <a:latin typeface="Arial" pitchFamily="34" charset="0"/>
              <a:cs typeface="Arial" pitchFamily="34" charset="0"/>
            </a:endParaRPr>
          </a:p>
          <a:p>
            <a:pPr marL="542925" lvl="1" indent="-276225" defTabSz="957263">
              <a:spcBef>
                <a:spcPct val="20000"/>
              </a:spcBef>
              <a:buClr>
                <a:srgbClr val="FE5B00"/>
              </a:buClr>
              <a:buSzPct val="85000"/>
              <a:tabLst>
                <a:tab pos="88900" algn="l"/>
              </a:tabLst>
            </a:pPr>
            <a:endParaRPr lang="en-US" sz="1200" dirty="0">
              <a:solidFill>
                <a:srgbClr val="FF0000"/>
              </a:solidFill>
            </a:endParaRPr>
          </a:p>
          <a:p>
            <a:endParaRPr lang="pl-PL" dirty="0"/>
          </a:p>
        </p:txBody>
      </p:sp>
      <p:graphicFrame>
        <p:nvGraphicFramePr>
          <p:cNvPr id="11" name="Wykres 10"/>
          <p:cNvGraphicFramePr>
            <a:graphicFrameLocks/>
          </p:cNvGraphicFramePr>
          <p:nvPr>
            <p:extLst>
              <p:ext uri="{D42A27DB-BD31-4B8C-83A1-F6EECF244321}">
                <p14:modId xmlns:p14="http://schemas.microsoft.com/office/powerpoint/2010/main" val="1918821376"/>
              </p:ext>
            </p:extLst>
          </p:nvPr>
        </p:nvGraphicFramePr>
        <p:xfrm>
          <a:off x="611560" y="1700808"/>
          <a:ext cx="3744416"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p:cNvGraphicFramePr>
            <a:graphicFrameLocks/>
          </p:cNvGraphicFramePr>
          <p:nvPr>
            <p:extLst>
              <p:ext uri="{D42A27DB-BD31-4B8C-83A1-F6EECF244321}">
                <p14:modId xmlns:p14="http://schemas.microsoft.com/office/powerpoint/2010/main" val="1705857016"/>
              </p:ext>
            </p:extLst>
          </p:nvPr>
        </p:nvGraphicFramePr>
        <p:xfrm>
          <a:off x="4664343" y="1638861"/>
          <a:ext cx="4156129" cy="2654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0196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numeru slajdu 1"/>
          <p:cNvSpPr>
            <a:spLocks noGrp="1"/>
          </p:cNvSpPr>
          <p:nvPr>
            <p:ph type="sldNum" sz="quarter" idx="12"/>
          </p:nvPr>
        </p:nvSpPr>
        <p:spPr>
          <a:noFill/>
        </p:spPr>
        <p:txBody>
          <a:bodyPr/>
          <a:lstStyle/>
          <a:p>
            <a:fld id="{561C0F2D-0FD3-46CB-8084-4035105FDDEF}" type="slidenum">
              <a:rPr lang="pl-PL" smtClean="0">
                <a:solidFill>
                  <a:prstClr val="black"/>
                </a:solidFill>
              </a:rPr>
              <a:pPr/>
              <a:t>24</a:t>
            </a:fld>
            <a:endParaRPr lang="pl-PL" dirty="0" smtClean="0">
              <a:solidFill>
                <a:prstClr val="black"/>
              </a:solidFill>
            </a:endParaRPr>
          </a:p>
        </p:txBody>
      </p:sp>
      <p:pic>
        <p:nvPicPr>
          <p:cNvPr id="38914" name="Picture 2"/>
          <p:cNvPicPr>
            <a:picLocks noChangeAspect="1" noChangeArrowheads="1"/>
          </p:cNvPicPr>
          <p:nvPr/>
        </p:nvPicPr>
        <p:blipFill>
          <a:blip r:embed="rId2" cstate="print"/>
          <a:srcRect/>
          <a:stretch>
            <a:fillRect/>
          </a:stretch>
        </p:blipFill>
        <p:spPr bwMode="auto">
          <a:xfrm>
            <a:off x="1" y="476673"/>
            <a:ext cx="8892479" cy="6408316"/>
          </a:xfrm>
          <a:prstGeom prst="rect">
            <a:avLst/>
          </a:prstGeom>
          <a:noFill/>
          <a:ln w="9525">
            <a:noFill/>
            <a:miter lim="800000"/>
            <a:headEnd/>
            <a:tailEnd/>
          </a:ln>
        </p:spPr>
      </p:pic>
      <p:sp>
        <p:nvSpPr>
          <p:cNvPr id="38915" name="pole tekstowe 5"/>
          <p:cNvSpPr txBox="1">
            <a:spLocks noChangeArrowheads="1"/>
          </p:cNvSpPr>
          <p:nvPr/>
        </p:nvSpPr>
        <p:spPr bwMode="auto">
          <a:xfrm>
            <a:off x="528489" y="4847051"/>
            <a:ext cx="8748712" cy="1822037"/>
          </a:xfrm>
          <a:prstGeom prst="rect">
            <a:avLst/>
          </a:prstGeom>
          <a:noFill/>
          <a:ln w="9525">
            <a:noFill/>
            <a:miter lim="800000"/>
            <a:headEnd/>
            <a:tailEnd/>
          </a:ln>
        </p:spPr>
        <p:txBody>
          <a:bodyPr>
            <a:spAutoFit/>
          </a:bodyPr>
          <a:lstStyle/>
          <a:p>
            <a:pPr marL="358775" lvl="1" indent="-358775" defTabSz="957263">
              <a:spcBef>
                <a:spcPct val="20000"/>
              </a:spcBef>
              <a:buClr>
                <a:srgbClr val="FE5B00"/>
              </a:buClr>
              <a:buSzPct val="85000"/>
              <a:buFont typeface="Wingdings" pitchFamily="2" charset="2"/>
              <a:buChar char="§"/>
              <a:tabLst>
                <a:tab pos="88900" algn="l"/>
              </a:tabLst>
            </a:pPr>
            <a:r>
              <a:rPr lang="pl-PL" sz="1400" b="1" dirty="0">
                <a:solidFill>
                  <a:srgbClr val="F07F09"/>
                </a:solidFill>
                <a:latin typeface="Arial" pitchFamily="34" charset="0"/>
                <a:cs typeface="Arial" pitchFamily="34" charset="0"/>
              </a:rPr>
              <a:t>Q4</a:t>
            </a:r>
            <a:endParaRPr lang="en-US" sz="1400" b="1" dirty="0">
              <a:solidFill>
                <a:srgbClr val="F07F09"/>
              </a:solidFill>
              <a:latin typeface="Arial" pitchFamily="34" charset="0"/>
              <a:cs typeface="Arial" pitchFamily="34" charset="0"/>
            </a:endParaRPr>
          </a:p>
          <a:p>
            <a:pPr marL="777875" lvl="1" indent="-300038" defTabSz="957263">
              <a:spcBef>
                <a:spcPct val="20000"/>
              </a:spcBef>
              <a:buClr>
                <a:srgbClr val="FE5B00"/>
              </a:buClr>
              <a:buSzPct val="85000"/>
              <a:buFont typeface="Arial" charset="0"/>
              <a:buChar char="►"/>
              <a:tabLst>
                <a:tab pos="88900" algn="l"/>
              </a:tabLst>
            </a:pPr>
            <a:r>
              <a:rPr lang="pl-PL" sz="1200" dirty="0" err="1">
                <a:solidFill>
                  <a:prstClr val="black"/>
                </a:solidFill>
                <a:latin typeface="Arial" pitchFamily="34" charset="0"/>
                <a:cs typeface="Arial" pitchFamily="34" charset="0"/>
              </a:rPr>
              <a:t>Impact</a:t>
            </a:r>
            <a:r>
              <a:rPr lang="pl-PL" sz="1200" dirty="0">
                <a:solidFill>
                  <a:prstClr val="black"/>
                </a:solidFill>
                <a:latin typeface="Arial" pitchFamily="34" charset="0"/>
                <a:cs typeface="Arial" pitchFamily="34" charset="0"/>
              </a:rPr>
              <a:t> of EBITDA</a:t>
            </a:r>
          </a:p>
          <a:p>
            <a:pPr marL="777875" lvl="1" indent="-300038" defTabSz="957263">
              <a:spcBef>
                <a:spcPct val="20000"/>
              </a:spcBef>
              <a:buClr>
                <a:srgbClr val="FE5B00"/>
              </a:buClr>
              <a:buSzPct val="85000"/>
              <a:buFont typeface="Arial" charset="0"/>
              <a:buChar char="►"/>
              <a:tabLst>
                <a:tab pos="88900" algn="l"/>
              </a:tabLst>
            </a:pPr>
            <a:r>
              <a:rPr lang="en-US" sz="1200" dirty="0">
                <a:solidFill>
                  <a:prstClr val="black"/>
                </a:solidFill>
                <a:latin typeface="Arial" pitchFamily="34" charset="0"/>
                <a:cs typeface="Arial" pitchFamily="34" charset="0"/>
              </a:rPr>
              <a:t>Total impact of unrealized </a:t>
            </a:r>
            <a:r>
              <a:rPr lang="pl-PL" sz="1200" dirty="0" err="1">
                <a:solidFill>
                  <a:prstClr val="black"/>
                </a:solidFill>
                <a:latin typeface="Arial" pitchFamily="34" charset="0"/>
                <a:cs typeface="Arial" pitchFamily="34" charset="0"/>
              </a:rPr>
              <a:t>negative</a:t>
            </a:r>
            <a:r>
              <a:rPr lang="en-US" sz="1200" dirty="0">
                <a:solidFill>
                  <a:prstClr val="black"/>
                </a:solidFill>
                <a:latin typeface="Arial" pitchFamily="34" charset="0"/>
                <a:cs typeface="Arial" pitchFamily="34" charset="0"/>
              </a:rPr>
              <a:t> </a:t>
            </a:r>
            <a:r>
              <a:rPr lang="pl-PL"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FX in Q</a:t>
            </a:r>
            <a:r>
              <a:rPr lang="pl-PL" sz="1200" dirty="0">
                <a:solidFill>
                  <a:prstClr val="black"/>
                </a:solidFill>
                <a:latin typeface="Arial" pitchFamily="34" charset="0"/>
                <a:cs typeface="Arial" pitchFamily="34" charset="0"/>
              </a:rPr>
              <a:t>4</a:t>
            </a:r>
            <a:r>
              <a:rPr lang="en-US" sz="1200" dirty="0">
                <a:solidFill>
                  <a:prstClr val="black"/>
                </a:solidFill>
                <a:latin typeface="Arial" pitchFamily="34" charset="0"/>
                <a:cs typeface="Arial" pitchFamily="34" charset="0"/>
              </a:rPr>
              <a:t> 2010</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 </a:t>
            </a:r>
            <a:r>
              <a:rPr lang="pl-PL" sz="1200" dirty="0">
                <a:solidFill>
                  <a:prstClr val="black"/>
                </a:solidFill>
                <a:latin typeface="Arial" pitchFamily="34" charset="0"/>
                <a:cs typeface="Arial" pitchFamily="34" charset="0"/>
              </a:rPr>
              <a:t>0.2</a:t>
            </a:r>
            <a:r>
              <a:rPr lang="en-US" sz="1200" dirty="0">
                <a:solidFill>
                  <a:prstClr val="black"/>
                </a:solidFill>
                <a:latin typeface="Arial" pitchFamily="34" charset="0"/>
                <a:cs typeface="Arial" pitchFamily="34" charset="0"/>
              </a:rPr>
              <a:t>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lower than in</a:t>
            </a:r>
            <a:r>
              <a:rPr lang="pl-PL" sz="1200" dirty="0">
                <a:solidFill>
                  <a:prstClr val="black"/>
                </a:solidFill>
                <a:latin typeface="Arial" pitchFamily="34" charset="0"/>
                <a:cs typeface="Arial" pitchFamily="34" charset="0"/>
              </a:rPr>
              <a:t> Q4</a:t>
            </a:r>
            <a:r>
              <a:rPr lang="en-US" sz="1200" dirty="0">
                <a:solidFill>
                  <a:prstClr val="black"/>
                </a:solidFill>
                <a:latin typeface="Arial" pitchFamily="34" charset="0"/>
                <a:cs typeface="Arial" pitchFamily="34" charset="0"/>
              </a:rPr>
              <a:t> 2009</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 </a:t>
            </a:r>
            <a:r>
              <a:rPr lang="pl-PL" sz="1200" dirty="0">
                <a:solidFill>
                  <a:prstClr val="black"/>
                </a:solidFill>
                <a:latin typeface="Arial" pitchFamily="34" charset="0"/>
                <a:cs typeface="Arial" pitchFamily="34" charset="0"/>
              </a:rPr>
              <a:t>1.3 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by PLN </a:t>
            </a:r>
            <a:r>
              <a:rPr lang="pl-PL" sz="1200" dirty="0">
                <a:solidFill>
                  <a:prstClr val="black"/>
                </a:solidFill>
                <a:latin typeface="Arial" pitchFamily="34" charset="0"/>
                <a:cs typeface="Arial" pitchFamily="34" charset="0"/>
              </a:rPr>
              <a:t>1</a:t>
            </a:r>
            <a:r>
              <a:rPr lang="en-US" sz="1200" dirty="0">
                <a:solidFill>
                  <a:prstClr val="black"/>
                </a:solidFill>
                <a:latin typeface="Arial" pitchFamily="34" charset="0"/>
                <a:cs typeface="Arial" pitchFamily="34" charset="0"/>
              </a:rPr>
              <a:t>.</a:t>
            </a:r>
            <a:r>
              <a:rPr lang="pl-PL" sz="1200" dirty="0">
                <a:solidFill>
                  <a:prstClr val="black"/>
                </a:solidFill>
                <a:latin typeface="Arial" pitchFamily="34" charset="0"/>
                <a:cs typeface="Arial" pitchFamily="34" charset="0"/>
              </a:rPr>
              <a:t>1</a:t>
            </a:r>
            <a:r>
              <a:rPr lang="en-US" sz="1200" dirty="0">
                <a:solidFill>
                  <a:prstClr val="black"/>
                </a:solidFill>
                <a:latin typeface="Arial" pitchFamily="34" charset="0"/>
                <a:cs typeface="Arial" pitchFamily="34" charset="0"/>
              </a:rPr>
              <a:t> mil</a:t>
            </a:r>
            <a:r>
              <a:rPr lang="pl-PL" sz="1200" dirty="0" smtClean="0">
                <a:solidFill>
                  <a:prstClr val="black"/>
                </a:solidFill>
                <a:latin typeface="Arial" pitchFamily="34" charset="0"/>
                <a:cs typeface="Arial" pitchFamily="34" charset="0"/>
              </a:rPr>
              <a:t>.</a:t>
            </a:r>
            <a:endParaRPr lang="pl-PL" sz="1400" dirty="0">
              <a:solidFill>
                <a:prstClr val="black"/>
              </a:solidFill>
              <a:latin typeface="Arial" pitchFamily="34" charset="0"/>
              <a:cs typeface="Arial" pitchFamily="34" charset="0"/>
            </a:endParaRPr>
          </a:p>
          <a:p>
            <a:pPr marL="358775" lvl="1" indent="-358775" defTabSz="957263">
              <a:spcBef>
                <a:spcPct val="20000"/>
              </a:spcBef>
              <a:buClr>
                <a:srgbClr val="FE5B00"/>
              </a:buClr>
              <a:buSzPct val="85000"/>
              <a:buFont typeface="Wingdings" pitchFamily="2" charset="2"/>
              <a:buChar char="§"/>
              <a:tabLst>
                <a:tab pos="88900" algn="l"/>
              </a:tabLst>
            </a:pPr>
            <a:r>
              <a:rPr lang="en-US" sz="1400" b="1" dirty="0">
                <a:solidFill>
                  <a:srgbClr val="F07F09"/>
                </a:solidFill>
                <a:latin typeface="Arial" pitchFamily="34" charset="0"/>
                <a:cs typeface="Arial" pitchFamily="34" charset="0"/>
              </a:rPr>
              <a:t>YTD</a:t>
            </a:r>
          </a:p>
          <a:p>
            <a:pPr marL="777875" lvl="1" indent="-300038" defTabSz="957263">
              <a:spcBef>
                <a:spcPct val="20000"/>
              </a:spcBef>
              <a:buClr>
                <a:srgbClr val="FE5B00"/>
              </a:buClr>
              <a:buSzPct val="85000"/>
              <a:buFont typeface="Arial" charset="0"/>
              <a:buChar char="►"/>
              <a:tabLst>
                <a:tab pos="88900" algn="l"/>
              </a:tabLst>
            </a:pPr>
            <a:r>
              <a:rPr lang="en-US" sz="1200" dirty="0">
                <a:solidFill>
                  <a:prstClr val="black"/>
                </a:solidFill>
                <a:latin typeface="Arial" pitchFamily="34" charset="0"/>
                <a:cs typeface="Arial" pitchFamily="34" charset="0"/>
              </a:rPr>
              <a:t>Impact of </a:t>
            </a:r>
            <a:r>
              <a:rPr lang="pl-PL" sz="1200" dirty="0">
                <a:solidFill>
                  <a:prstClr val="black"/>
                </a:solidFill>
                <a:latin typeface="Arial" pitchFamily="34" charset="0"/>
                <a:cs typeface="Arial" pitchFamily="34" charset="0"/>
              </a:rPr>
              <a:t>EBITDA</a:t>
            </a:r>
          </a:p>
          <a:p>
            <a:pPr marL="777875" lvl="1" indent="-300038" defTabSz="957263">
              <a:spcBef>
                <a:spcPct val="20000"/>
              </a:spcBef>
              <a:buClr>
                <a:srgbClr val="FE5B00"/>
              </a:buClr>
              <a:buSzPct val="85000"/>
              <a:buFont typeface="Arial" charset="0"/>
              <a:buChar char="►"/>
              <a:tabLst>
                <a:tab pos="88900" algn="l"/>
              </a:tabLst>
            </a:pPr>
            <a:r>
              <a:rPr lang="en-US" sz="1200" dirty="0" smtClean="0">
                <a:solidFill>
                  <a:prstClr val="black"/>
                </a:solidFill>
                <a:latin typeface="Arial" pitchFamily="34" charset="0"/>
                <a:cs typeface="Arial" pitchFamily="34" charset="0"/>
              </a:rPr>
              <a:t>Total </a:t>
            </a:r>
            <a:r>
              <a:rPr lang="en-US" sz="1200" dirty="0">
                <a:solidFill>
                  <a:prstClr val="black"/>
                </a:solidFill>
                <a:latin typeface="Arial" pitchFamily="34" charset="0"/>
                <a:cs typeface="Arial" pitchFamily="34" charset="0"/>
              </a:rPr>
              <a:t>impact of unrealized negative </a:t>
            </a:r>
            <a:r>
              <a:rPr lang="pl-PL"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FX in YTD 2010</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-0.5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than in YTD 2009</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2.1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by PLN </a:t>
            </a:r>
            <a:r>
              <a:rPr lang="pl-PL" sz="1200" dirty="0">
                <a:solidFill>
                  <a:prstClr val="black"/>
                </a:solidFill>
                <a:latin typeface="Arial" pitchFamily="34" charset="0"/>
                <a:cs typeface="Arial" pitchFamily="34" charset="0"/>
              </a:rPr>
              <a:t>2</a:t>
            </a:r>
            <a:r>
              <a:rPr lang="en-US" sz="1200" dirty="0">
                <a:solidFill>
                  <a:prstClr val="black"/>
                </a:solidFill>
                <a:latin typeface="Arial" pitchFamily="34" charset="0"/>
                <a:cs typeface="Arial" pitchFamily="34" charset="0"/>
              </a:rPr>
              <a:t>.</a:t>
            </a:r>
            <a:r>
              <a:rPr lang="pl-PL" sz="1200" dirty="0">
                <a:solidFill>
                  <a:prstClr val="black"/>
                </a:solidFill>
                <a:latin typeface="Arial" pitchFamily="34" charset="0"/>
                <a:cs typeface="Arial" pitchFamily="34" charset="0"/>
              </a:rPr>
              <a:t>6</a:t>
            </a:r>
            <a:r>
              <a:rPr lang="en-US" sz="1200" dirty="0">
                <a:solidFill>
                  <a:prstClr val="black"/>
                </a:solidFill>
                <a:latin typeface="Arial" pitchFamily="34" charset="0"/>
                <a:cs typeface="Arial" pitchFamily="34" charset="0"/>
              </a:rPr>
              <a:t> mil.</a:t>
            </a:r>
          </a:p>
        </p:txBody>
      </p:sp>
      <p:sp>
        <p:nvSpPr>
          <p:cNvPr id="7" name="pole tekstowe 6"/>
          <p:cNvSpPr txBox="1"/>
          <p:nvPr/>
        </p:nvSpPr>
        <p:spPr>
          <a:xfrm>
            <a:off x="3923928" y="692150"/>
            <a:ext cx="5156989" cy="369332"/>
          </a:xfrm>
          <a:prstGeom prst="rect">
            <a:avLst/>
          </a:prstGeom>
          <a:noFill/>
        </p:spPr>
        <p:txBody>
          <a:bodyPr wrap="none">
            <a:spAutoFit/>
          </a:bodyPr>
          <a:lstStyle/>
          <a:p>
            <a:pPr>
              <a:defRPr/>
            </a:pPr>
            <a:r>
              <a:rPr lang="pl-PL" dirty="0" smtClean="0">
                <a:solidFill>
                  <a:srgbClr val="7F7F7F"/>
                </a:solidFill>
                <a:latin typeface="Trebuchet MS" pitchFamily="34" charset="0"/>
              </a:rPr>
              <a:t>Q4 and YTD 2010/2009 </a:t>
            </a:r>
            <a:r>
              <a:rPr lang="pl-PL" dirty="0" smtClean="0">
                <a:solidFill>
                  <a:prstClr val="white">
                    <a:lumMod val="50000"/>
                  </a:prstClr>
                </a:solidFill>
                <a:latin typeface="Trebuchet MS" pitchFamily="34" charset="0"/>
              </a:rPr>
              <a:t>Performance </a:t>
            </a:r>
            <a:r>
              <a:rPr lang="pl-PL" dirty="0">
                <a:solidFill>
                  <a:prstClr val="white">
                    <a:lumMod val="50000"/>
                  </a:prstClr>
                </a:solidFill>
                <a:latin typeface="Trebuchet MS" pitchFamily="34" charset="0"/>
              </a:rPr>
              <a:t>– Net Profit</a:t>
            </a:r>
          </a:p>
        </p:txBody>
      </p:sp>
      <p:sp>
        <p:nvSpPr>
          <p:cNvPr id="8" name="pole tekstowe 7"/>
          <p:cNvSpPr txBox="1"/>
          <p:nvPr/>
        </p:nvSpPr>
        <p:spPr>
          <a:xfrm>
            <a:off x="8388350" y="6669088"/>
            <a:ext cx="300038" cy="215900"/>
          </a:xfrm>
          <a:prstGeom prst="rect">
            <a:avLst/>
          </a:prstGeom>
          <a:noFill/>
        </p:spPr>
        <p:txBody>
          <a:bodyPr wrap="none">
            <a:spAutoFit/>
          </a:bodyPr>
          <a:lstStyle/>
          <a:p>
            <a:pPr>
              <a:defRPr/>
            </a:pPr>
            <a:r>
              <a:rPr lang="pl-PL" sz="800" dirty="0">
                <a:solidFill>
                  <a:prstClr val="black">
                    <a:lumMod val="50000"/>
                    <a:lumOff val="50000"/>
                  </a:prstClr>
                </a:solidFill>
              </a:rPr>
              <a:t>22</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237" y="1770705"/>
            <a:ext cx="4015680"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459" y="1770705"/>
            <a:ext cx="3979565"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srcRect/>
          <a:stretch>
            <a:fillRect/>
          </a:stretch>
        </p:blipFill>
        <p:spPr bwMode="auto">
          <a:xfrm>
            <a:off x="23744" y="13106"/>
            <a:ext cx="9120256" cy="6871882"/>
          </a:xfrm>
          <a:prstGeom prst="rect">
            <a:avLst/>
          </a:prstGeom>
          <a:noFill/>
          <a:ln w="9525">
            <a:noFill/>
            <a:miter lim="800000"/>
            <a:headEnd/>
            <a:tailEnd/>
          </a:ln>
        </p:spPr>
      </p:pic>
      <p:sp>
        <p:nvSpPr>
          <p:cNvPr id="10" name="pole tekstowe 6"/>
          <p:cNvSpPr txBox="1">
            <a:spLocks noChangeArrowheads="1"/>
          </p:cNvSpPr>
          <p:nvPr/>
        </p:nvSpPr>
        <p:spPr bwMode="auto">
          <a:xfrm>
            <a:off x="3925416" y="692150"/>
            <a:ext cx="5364162" cy="369332"/>
          </a:xfrm>
          <a:prstGeom prst="rect">
            <a:avLst/>
          </a:prstGeom>
          <a:noFill/>
          <a:ln w="9525">
            <a:noFill/>
            <a:miter lim="800000"/>
            <a:headEnd/>
            <a:tailEnd/>
          </a:ln>
        </p:spPr>
        <p:txBody>
          <a:bodyPr>
            <a:spAutoFit/>
          </a:bodyPr>
          <a:lstStyle/>
          <a:p>
            <a:r>
              <a:rPr lang="pl-PL" b="1" dirty="0" smtClean="0">
                <a:solidFill>
                  <a:srgbClr val="7F7F7F"/>
                </a:solidFill>
                <a:latin typeface="Trebuchet MS" pitchFamily="34" charset="0"/>
              </a:rPr>
              <a:t>2011 Performance vs 2011 </a:t>
            </a:r>
            <a:r>
              <a:rPr lang="pl-PL" b="1" dirty="0" err="1" smtClean="0">
                <a:solidFill>
                  <a:srgbClr val="7F7F7F"/>
                </a:solidFill>
                <a:latin typeface="Trebuchet MS" pitchFamily="34" charset="0"/>
              </a:rPr>
              <a:t>Forecast</a:t>
            </a:r>
            <a:endParaRPr lang="en-US" b="1" dirty="0">
              <a:solidFill>
                <a:srgbClr val="7F7F7F"/>
              </a:solidFill>
              <a:latin typeface="Trebuchet MS" pitchFamily="34" charset="0"/>
            </a:endParaRPr>
          </a:p>
        </p:txBody>
      </p:sp>
      <p:sp>
        <p:nvSpPr>
          <p:cNvPr id="16" name="pole tekstowe 15"/>
          <p:cNvSpPr txBox="1"/>
          <p:nvPr/>
        </p:nvSpPr>
        <p:spPr>
          <a:xfrm>
            <a:off x="8660604" y="6453644"/>
            <a:ext cx="300082" cy="215444"/>
          </a:xfrm>
          <a:prstGeom prst="rect">
            <a:avLst/>
          </a:prstGeom>
          <a:noFill/>
        </p:spPr>
        <p:txBody>
          <a:bodyPr wrap="none">
            <a:spAutoFit/>
          </a:bodyPr>
          <a:lstStyle/>
          <a:p>
            <a:pPr>
              <a:defRPr/>
            </a:pPr>
            <a:r>
              <a:rPr lang="pl-PL" sz="800" dirty="0" smtClean="0">
                <a:solidFill>
                  <a:prstClr val="black">
                    <a:lumMod val="50000"/>
                    <a:lumOff val="50000"/>
                  </a:prstClr>
                </a:solidFill>
              </a:rPr>
              <a:t>24</a:t>
            </a:r>
            <a:endParaRPr lang="pl-PL" sz="800" dirty="0">
              <a:solidFill>
                <a:prstClr val="black">
                  <a:lumMod val="50000"/>
                  <a:lumOff val="50000"/>
                </a:prstClr>
              </a:solidFill>
            </a:endParaRPr>
          </a:p>
        </p:txBody>
      </p:sp>
      <p:graphicFrame>
        <p:nvGraphicFramePr>
          <p:cNvPr id="13" name="Tabela 12"/>
          <p:cNvGraphicFramePr>
            <a:graphicFrameLocks noGrp="1"/>
          </p:cNvGraphicFramePr>
          <p:nvPr>
            <p:extLst>
              <p:ext uri="{D42A27DB-BD31-4B8C-83A1-F6EECF244321}">
                <p14:modId xmlns:p14="http://schemas.microsoft.com/office/powerpoint/2010/main" val="2769249702"/>
              </p:ext>
            </p:extLst>
          </p:nvPr>
        </p:nvGraphicFramePr>
        <p:xfrm>
          <a:off x="654724" y="1556792"/>
          <a:ext cx="7733626" cy="4775687"/>
        </p:xfrm>
        <a:graphic>
          <a:graphicData uri="http://schemas.openxmlformats.org/drawingml/2006/table">
            <a:tbl>
              <a:tblPr>
                <a:tableStyleId>{5C22544A-7EE6-4342-B048-85BDC9FD1C3A}</a:tableStyleId>
              </a:tblPr>
              <a:tblGrid>
                <a:gridCol w="1756962"/>
                <a:gridCol w="1080120"/>
                <a:gridCol w="1008112"/>
                <a:gridCol w="936104"/>
                <a:gridCol w="2952328"/>
              </a:tblGrid>
              <a:tr h="497361">
                <a:tc>
                  <a:txBody>
                    <a:bodyPr/>
                    <a:lstStyle/>
                    <a:p>
                      <a:pPr algn="ctr">
                        <a:spcAft>
                          <a:spcPts val="0"/>
                        </a:spcAft>
                      </a:pPr>
                      <a:r>
                        <a:rPr lang="pl-PL" sz="800" dirty="0" err="1" smtClean="0">
                          <a:effectLst/>
                        </a:rPr>
                        <a:t>Forecasted</a:t>
                      </a:r>
                      <a:r>
                        <a:rPr lang="pl-PL" sz="800" dirty="0" smtClean="0">
                          <a:effectLst/>
                        </a:rPr>
                        <a:t> </a:t>
                      </a:r>
                      <a:r>
                        <a:rPr lang="pl-PL" sz="800" dirty="0" err="1" smtClean="0">
                          <a:effectLst/>
                        </a:rPr>
                        <a:t>category</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effectLst/>
                        </a:rPr>
                        <a:t>2011 </a:t>
                      </a:r>
                      <a:r>
                        <a:rPr lang="pl-PL" sz="800" dirty="0" err="1" smtClean="0">
                          <a:effectLst/>
                        </a:rPr>
                        <a:t>Forecast</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effectLst/>
                        </a:rPr>
                        <a:t>2011 Performance</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err="1" smtClean="0">
                          <a:effectLst/>
                        </a:rPr>
                        <a:t>Difference</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err="1" smtClean="0">
                          <a:effectLst/>
                        </a:rPr>
                        <a:t>Comments</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r>
              <a:tr h="142528">
                <a:tc>
                  <a:txBody>
                    <a:bodyPr/>
                    <a:lstStyle/>
                    <a:p>
                      <a:pPr>
                        <a:spcAft>
                          <a:spcPts val="0"/>
                        </a:spcAft>
                      </a:pPr>
                      <a:r>
                        <a:rPr lang="pl-PL" sz="800">
                          <a:effectLst/>
                        </a:rPr>
                        <a:t> </a:t>
                      </a:r>
                      <a:endParaRPr lang="pl-PL" sz="1200">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effectLst/>
                        </a:rPr>
                        <a:t> </a:t>
                      </a:r>
                      <a:endParaRPr lang="pl-PL" sz="1200">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effectLst/>
                        </a:rPr>
                        <a:t> </a:t>
                      </a:r>
                      <a:endParaRPr lang="pl-PL" sz="1200">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just">
                        <a:spcAft>
                          <a:spcPts val="0"/>
                        </a:spcAft>
                      </a:pPr>
                      <a:r>
                        <a:rPr lang="pl-PL" sz="800">
                          <a:effectLst/>
                        </a:rPr>
                        <a:t> </a:t>
                      </a:r>
                      <a:endParaRPr lang="pl-PL" sz="1200">
                        <a:effectLst/>
                        <a:latin typeface="Times New Roman"/>
                        <a:ea typeface="Times New Roman"/>
                      </a:endParaRPr>
                    </a:p>
                  </a:txBody>
                  <a:tcPr marL="44450" marR="44450" marT="0" marB="0">
                    <a:solidFill>
                      <a:schemeClr val="accent1">
                        <a:lumMod val="60000"/>
                        <a:lumOff val="40000"/>
                      </a:schemeClr>
                    </a:solidFill>
                  </a:tcPr>
                </a:tc>
                <a:tc>
                  <a:txBody>
                    <a:bodyPr/>
                    <a:lstStyle/>
                    <a:p>
                      <a:pPr algn="just">
                        <a:spcAft>
                          <a:spcPts val="0"/>
                        </a:spcAft>
                      </a:pPr>
                      <a:r>
                        <a:rPr lang="pl-PL" sz="800" dirty="0">
                          <a:effectLst/>
                        </a:rPr>
                        <a:t> </a:t>
                      </a:r>
                      <a:endParaRPr lang="pl-PL" sz="1200" dirty="0">
                        <a:effectLst/>
                        <a:latin typeface="Times New Roman"/>
                        <a:ea typeface="Times New Roman"/>
                      </a:endParaRPr>
                    </a:p>
                  </a:txBody>
                  <a:tcPr marL="44450" marR="44450" marT="0" marB="0">
                    <a:solidFill>
                      <a:schemeClr val="accent1">
                        <a:lumMod val="60000"/>
                        <a:lumOff val="40000"/>
                      </a:schemeClr>
                    </a:solidFill>
                  </a:tcPr>
                </a:tc>
              </a:tr>
              <a:tr h="841060">
                <a:tc>
                  <a:txBody>
                    <a:bodyPr/>
                    <a:lstStyle/>
                    <a:p>
                      <a:pPr>
                        <a:spcAft>
                          <a:spcPts val="0"/>
                        </a:spcAft>
                      </a:pPr>
                      <a:r>
                        <a:rPr lang="pl-PL" sz="800" dirty="0">
                          <a:effectLst/>
                        </a:rPr>
                        <a:t>EBITDA</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98,0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103,9</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5,9</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l">
                        <a:spcAft>
                          <a:spcPts val="0"/>
                        </a:spcAft>
                      </a:pPr>
                      <a:r>
                        <a:rPr lang="pl-PL" sz="800" baseline="0" dirty="0" smtClean="0">
                          <a:solidFill>
                            <a:schemeClr val="tx1"/>
                          </a:solidFill>
                          <a:effectLst/>
                          <a:latin typeface="+mn-lt"/>
                          <a:ea typeface="Times New Roman"/>
                        </a:rPr>
                        <a:t/>
                      </a:r>
                      <a:br>
                        <a:rPr lang="pl-PL" sz="800" baseline="0" dirty="0" smtClean="0">
                          <a:solidFill>
                            <a:schemeClr val="tx1"/>
                          </a:solidFill>
                          <a:effectLst/>
                          <a:latin typeface="+mn-lt"/>
                          <a:ea typeface="Times New Roman"/>
                        </a:rPr>
                      </a:br>
                      <a:r>
                        <a:rPr lang="pl-PL" sz="800" baseline="0" dirty="0" smtClean="0">
                          <a:solidFill>
                            <a:schemeClr val="tx1"/>
                          </a:solidFill>
                          <a:effectLst/>
                          <a:latin typeface="+mn-lt"/>
                          <a:ea typeface="Times New Roman"/>
                        </a:rPr>
                        <a:t>EBITDA </a:t>
                      </a:r>
                      <a:r>
                        <a:rPr lang="pl-PL" sz="800" baseline="0" dirty="0" err="1" smtClean="0">
                          <a:solidFill>
                            <a:schemeClr val="tx1"/>
                          </a:solidFill>
                          <a:effectLst/>
                          <a:latin typeface="+mn-lt"/>
                          <a:ea typeface="Times New Roman"/>
                        </a:rPr>
                        <a:t>is</a:t>
                      </a:r>
                      <a:r>
                        <a:rPr lang="pl-PL" sz="800" baseline="0" dirty="0" smtClean="0">
                          <a:solidFill>
                            <a:schemeClr val="tx1"/>
                          </a:solidFill>
                          <a:effectLst/>
                          <a:latin typeface="+mn-lt"/>
                          <a:ea typeface="Times New Roman"/>
                        </a:rPr>
                        <a:t> </a:t>
                      </a:r>
                      <a:r>
                        <a:rPr lang="pl-PL" sz="800" baseline="0" dirty="0" err="1" smtClean="0">
                          <a:solidFill>
                            <a:schemeClr val="tx1"/>
                          </a:solidFill>
                          <a:effectLst/>
                          <a:latin typeface="+mn-lt"/>
                          <a:ea typeface="Times New Roman"/>
                        </a:rPr>
                        <a:t>impacted</a:t>
                      </a:r>
                      <a:r>
                        <a:rPr lang="pl-PL" sz="800" baseline="0" dirty="0" smtClean="0">
                          <a:solidFill>
                            <a:schemeClr val="tx1"/>
                          </a:solidFill>
                          <a:effectLst/>
                          <a:latin typeface="+mn-lt"/>
                          <a:ea typeface="Times New Roman"/>
                        </a:rPr>
                        <a:t> by: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operating</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revenues</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mainly</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due</a:t>
                      </a:r>
                      <a:r>
                        <a:rPr kumimoji="0" lang="pl-PL" sz="800" b="0" i="0" u="none" strike="noStrike" kern="1200" cap="none" spc="0" normalizeH="0" baseline="0" dirty="0" smtClean="0">
                          <a:ln>
                            <a:noFill/>
                          </a:ln>
                          <a:solidFill>
                            <a:schemeClr val="tx1"/>
                          </a:solidFill>
                          <a:effectLst/>
                          <a:uLnTx/>
                          <a:uFillTx/>
                          <a:latin typeface="+mn-lt"/>
                          <a:ea typeface="+mn-ea"/>
                          <a:cs typeface="+mn-cs"/>
                        </a:rPr>
                        <a:t> to </a:t>
                      </a:r>
                      <a:r>
                        <a:rPr kumimoji="0" lang="pl-PL" sz="800" b="0" i="0" u="none" strike="noStrike" kern="1200" cap="none" spc="0" normalizeH="0" baseline="0" dirty="0" err="1" smtClean="0">
                          <a:ln>
                            <a:noFill/>
                          </a:ln>
                          <a:solidFill>
                            <a:schemeClr val="tx1"/>
                          </a:solidFill>
                          <a:effectLst/>
                          <a:uLnTx/>
                          <a:uFillTx/>
                          <a:latin typeface="+mn-lt"/>
                          <a:ea typeface="+mn-ea"/>
                          <a:cs typeface="+mn-cs"/>
                        </a:rPr>
                        <a:t>better</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efficiency</a:t>
                      </a:r>
                      <a:r>
                        <a:rPr kumimoji="0" lang="pl-PL" sz="800" b="0" i="0" u="none" strike="noStrike" kern="1200" cap="none" spc="0" normalizeH="0" baseline="0" dirty="0" smtClean="0">
                          <a:ln>
                            <a:noFill/>
                          </a:ln>
                          <a:solidFill>
                            <a:schemeClr val="tx1"/>
                          </a:solidFill>
                          <a:effectLst/>
                          <a:uLnTx/>
                          <a:uFillTx/>
                          <a:latin typeface="+mn-lt"/>
                          <a:ea typeface="+mn-ea"/>
                          <a:cs typeface="+mn-cs"/>
                        </a:rPr>
                        <a:t> of </a:t>
                      </a:r>
                      <a:r>
                        <a:rPr kumimoji="0" lang="pl-PL" sz="800" b="0" i="0" u="none" strike="noStrike" kern="1200" cap="none" spc="0" normalizeH="0" baseline="0" dirty="0" err="1" smtClean="0">
                          <a:ln>
                            <a:noFill/>
                          </a:ln>
                          <a:solidFill>
                            <a:schemeClr val="tx1"/>
                          </a:solidFill>
                          <a:effectLst/>
                          <a:uLnTx/>
                          <a:uFillTx/>
                          <a:latin typeface="+mn-lt"/>
                          <a:ea typeface="+mn-ea"/>
                          <a:cs typeface="+mn-cs"/>
                        </a:rPr>
                        <a:t>facilities</a:t>
                      </a:r>
                      <a:endParaRPr kumimoji="0" lang="pl-PL" sz="800" b="0" i="0" u="none" strike="noStrike" kern="1200" cap="none" spc="0" normalizeH="0" baseline="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dirty="0" smtClean="0">
                          <a:ln>
                            <a:noFill/>
                          </a:ln>
                          <a:solidFill>
                            <a:schemeClr val="tx1"/>
                          </a:solidFill>
                          <a:effectLst/>
                          <a:uLnTx/>
                          <a:uFillTx/>
                          <a:latin typeface="+mn-lt"/>
                          <a:ea typeface="+mn-ea"/>
                          <a:cs typeface="+mn-cs"/>
                        </a:rPr>
                        <a:t> GE </a:t>
                      </a:r>
                      <a:r>
                        <a:rPr kumimoji="0" lang="pl-PL" sz="800" b="0" i="0" u="none" strike="noStrike" kern="1200" cap="none" spc="0" normalizeH="0" baseline="0" dirty="0" err="1" smtClean="0">
                          <a:ln>
                            <a:noFill/>
                          </a:ln>
                          <a:solidFill>
                            <a:schemeClr val="tx1"/>
                          </a:solidFill>
                          <a:effectLst/>
                          <a:uLnTx/>
                          <a:uFillTx/>
                          <a:latin typeface="+mn-lt"/>
                          <a:ea typeface="+mn-ea"/>
                          <a:cs typeface="+mn-cs"/>
                        </a:rPr>
                        <a:t>prices</a:t>
                      </a:r>
                      <a:r>
                        <a:rPr kumimoji="0" lang="pl-PL" sz="800" b="0" i="0" u="none" strike="noStrike" kern="1200" cap="none" spc="0" normalizeH="0" baseline="0" dirty="0" smtClean="0">
                          <a:ln>
                            <a:noFill/>
                          </a:ln>
                          <a:solidFill>
                            <a:schemeClr val="tx1"/>
                          </a:solidFill>
                          <a:effectLst/>
                          <a:uLnTx/>
                          <a:uFillTx/>
                          <a:latin typeface="+mn-lt"/>
                          <a:ea typeface="+mn-ea"/>
                          <a:cs typeface="+mn-cs"/>
                        </a:rPr>
                        <a:t>(</a:t>
                      </a:r>
                      <a:r>
                        <a:rPr kumimoji="0" lang="pl-PL" sz="800" b="0" i="0" u="none" strike="noStrike" kern="1200" cap="none" spc="0" normalizeH="0" baseline="0" dirty="0" err="1" smtClean="0">
                          <a:ln>
                            <a:noFill/>
                          </a:ln>
                          <a:solidFill>
                            <a:schemeClr val="tx1"/>
                          </a:solidFill>
                          <a:effectLst/>
                          <a:uLnTx/>
                          <a:uFillTx/>
                          <a:latin typeface="+mn-lt"/>
                          <a:ea typeface="+mn-ea"/>
                          <a:cs typeface="+mn-cs"/>
                        </a:rPr>
                        <a:t>mainly</a:t>
                      </a:r>
                      <a:r>
                        <a:rPr kumimoji="0" lang="pl-PL" sz="800" b="0" i="0" u="none" strike="noStrike" kern="1200" cap="none" spc="0" normalizeH="0" baseline="0" dirty="0" smtClean="0">
                          <a:ln>
                            <a:noFill/>
                          </a:ln>
                          <a:solidFill>
                            <a:schemeClr val="tx1"/>
                          </a:solidFill>
                          <a:effectLst/>
                          <a:uLnTx/>
                          <a:uFillTx/>
                          <a:latin typeface="+mn-lt"/>
                          <a:ea typeface="+mn-ea"/>
                          <a:cs typeface="+mn-cs"/>
                        </a:rPr>
                        <a:t> in EC Saturn) and </a:t>
                      </a:r>
                      <a:r>
                        <a:rPr kumimoji="0" lang="pl-PL" sz="800" b="0" i="0" u="none" strike="noStrike" kern="1200" cap="none" spc="0" normalizeH="0" baseline="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revenues</a:t>
                      </a:r>
                      <a:r>
                        <a:rPr kumimoji="0" lang="pl-PL" sz="800" b="0" i="0" u="none" strike="noStrike" kern="1200" cap="none" spc="0" normalizeH="0" baseline="0" dirty="0" smtClean="0">
                          <a:ln>
                            <a:noFill/>
                          </a:ln>
                          <a:solidFill>
                            <a:schemeClr val="tx1"/>
                          </a:solidFill>
                          <a:effectLst/>
                          <a:uLnTx/>
                          <a:uFillTx/>
                          <a:latin typeface="+mn-lt"/>
                          <a:ea typeface="+mn-ea"/>
                          <a:cs typeface="+mn-cs"/>
                        </a:rPr>
                        <a:t> on Wind Farm </a:t>
                      </a:r>
                      <a:r>
                        <a:rPr kumimoji="0" lang="pl-PL" sz="800" b="0" i="0" u="none" strike="noStrike" kern="1200" cap="none" spc="0" normalizeH="0" baseline="0" dirty="0" err="1" smtClean="0">
                          <a:ln>
                            <a:noFill/>
                          </a:ln>
                          <a:solidFill>
                            <a:schemeClr val="tx1"/>
                          </a:solidFill>
                          <a:effectLst/>
                          <a:uLnTx/>
                          <a:uFillTx/>
                          <a:latin typeface="+mn-lt"/>
                          <a:ea typeface="+mn-ea"/>
                          <a:cs typeface="+mn-cs"/>
                        </a:rPr>
                        <a:t>sales</a:t>
                      </a:r>
                      <a:endParaRPr kumimoji="0" lang="pl-PL" sz="800" b="0" i="0" u="none" strike="noStrike" kern="1200" cap="none" spc="0" normalizeH="0" baseline="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dirty="0" err="1" smtClean="0">
                          <a:ln>
                            <a:noFill/>
                          </a:ln>
                          <a:solidFill>
                            <a:schemeClr val="tx1"/>
                          </a:solidFill>
                          <a:effectLst/>
                          <a:uLnTx/>
                          <a:uFillTx/>
                          <a:latin typeface="+mn-lt"/>
                          <a:ea typeface="+mn-ea"/>
                          <a:cs typeface="+mn-cs"/>
                        </a:rPr>
                        <a:t>costs</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odf</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arbitration</a:t>
                      </a:r>
                      <a:r>
                        <a:rPr kumimoji="0" lang="pl-PL" sz="800" b="0" i="0" u="none" strike="noStrike" kern="1200" cap="none" spc="0" normalizeH="0" baseline="0" dirty="0" smtClean="0">
                          <a:ln>
                            <a:noFill/>
                          </a:ln>
                          <a:solidFill>
                            <a:schemeClr val="tx1"/>
                          </a:solidFill>
                          <a:effectLst/>
                          <a:uLnTx/>
                          <a:uFillTx/>
                          <a:latin typeface="+mn-lt"/>
                          <a:ea typeface="+mn-ea"/>
                          <a:cs typeface="+mn-cs"/>
                        </a:rPr>
                        <a:t> </a:t>
                      </a:r>
                      <a:r>
                        <a:rPr kumimoji="0" lang="pl-PL" sz="800" b="0" i="0" u="none" strike="noStrike" kern="1200" cap="none" spc="0" normalizeH="0" baseline="0" dirty="0" err="1" smtClean="0">
                          <a:ln>
                            <a:noFill/>
                          </a:ln>
                          <a:solidFill>
                            <a:schemeClr val="tx1"/>
                          </a:solidFill>
                          <a:effectLst/>
                          <a:uLnTx/>
                          <a:uFillTx/>
                          <a:latin typeface="+mn-lt"/>
                          <a:ea typeface="+mn-ea"/>
                          <a:cs typeface="+mn-cs"/>
                        </a:rPr>
                        <a:t>proceedings</a:t>
                      </a:r>
                      <a:r>
                        <a:rPr kumimoji="0" lang="pl-PL" sz="800" b="0" i="0" u="none" strike="noStrike" kern="1200" cap="none" spc="0" normalizeH="0" baseline="0" dirty="0" smtClean="0">
                          <a:ln>
                            <a:noFill/>
                          </a:ln>
                          <a:solidFill>
                            <a:schemeClr val="tx1"/>
                          </a:solidFill>
                          <a:effectLst/>
                          <a:uLnTx/>
                          <a:uFillTx/>
                          <a:latin typeface="+mn-lt"/>
                          <a:ea typeface="+mn-ea"/>
                          <a:cs typeface="+mn-cs"/>
                        </a:rPr>
                        <a:t> with </a:t>
                      </a:r>
                      <a:r>
                        <a:rPr kumimoji="0" lang="pl-PL" sz="800" b="0" i="0" u="none" strike="noStrike" kern="1200" cap="none" spc="0" normalizeH="0" baseline="0" dirty="0" err="1" smtClean="0">
                          <a:ln>
                            <a:noFill/>
                          </a:ln>
                          <a:solidFill>
                            <a:schemeClr val="tx1"/>
                          </a:solidFill>
                          <a:effectLst/>
                          <a:uLnTx/>
                          <a:uFillTx/>
                          <a:latin typeface="+mn-lt"/>
                          <a:ea typeface="+mn-ea"/>
                          <a:cs typeface="+mn-cs"/>
                        </a:rPr>
                        <a:t>Modi</a:t>
                      </a:r>
                      <a:endParaRPr kumimoji="0" lang="pl-PL" sz="800" b="0" i="0" u="none" strike="noStrike" kern="1200" cap="none" spc="0" normalizeH="0" baseline="0" dirty="0" smtClean="0">
                        <a:ln>
                          <a:noFill/>
                        </a:ln>
                        <a:solidFill>
                          <a:schemeClr val="tx1"/>
                        </a:solidFill>
                        <a:effectLst/>
                        <a:uLnTx/>
                        <a:uFillTx/>
                        <a:latin typeface="+mn-lt"/>
                        <a:ea typeface="+mn-ea"/>
                        <a:cs typeface="+mn-cs"/>
                      </a:endParaRPr>
                    </a:p>
                    <a:p>
                      <a:pPr marL="85725" indent="-85725" algn="ctr">
                        <a:spcAft>
                          <a:spcPts val="0"/>
                        </a:spcAft>
                      </a:pPr>
                      <a:endParaRPr lang="pl-PL" sz="800" dirty="0">
                        <a:solidFill>
                          <a:schemeClr val="tx1"/>
                        </a:solidFill>
                        <a:effectLst/>
                        <a:latin typeface="+mn-lt"/>
                        <a:ea typeface="Times New Roman"/>
                      </a:endParaRPr>
                    </a:p>
                  </a:txBody>
                  <a:tcPr marL="45720" marR="45720" anchor="ctr">
                    <a:solidFill>
                      <a:schemeClr val="accent1">
                        <a:lumMod val="60000"/>
                        <a:lumOff val="40000"/>
                      </a:schemeClr>
                    </a:solidFill>
                  </a:tcPr>
                </a:tc>
              </a:tr>
              <a:tr h="200429">
                <a:tc>
                  <a:txBody>
                    <a:bodyPr/>
                    <a:lstStyle/>
                    <a:p>
                      <a:pPr>
                        <a:spcAft>
                          <a:spcPts val="0"/>
                        </a:spcAft>
                      </a:pPr>
                      <a:r>
                        <a:rPr lang="pl-PL" sz="800" dirty="0">
                          <a:effectLst/>
                        </a:rPr>
                        <a:t> </a:t>
                      </a:r>
                      <a:endParaRPr lang="pl-PL" sz="1200" dirty="0">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dirty="0">
                          <a:solidFill>
                            <a:schemeClr val="tx1"/>
                          </a:solidFill>
                          <a:effectLst/>
                        </a:rPr>
                        <a:t> </a:t>
                      </a:r>
                      <a:endParaRPr lang="pl-PL" sz="1200" dirty="0">
                        <a:solidFill>
                          <a:schemeClr val="tx1"/>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solidFill>
                            <a:srgbClr val="FF0000"/>
                          </a:solidFill>
                          <a:effectLst/>
                        </a:rPr>
                        <a:t> </a:t>
                      </a:r>
                      <a:endParaRPr lang="pl-PL" sz="120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solidFill>
                            <a:srgbClr val="FF0000"/>
                          </a:solidFill>
                          <a:effectLst/>
                        </a:rPr>
                        <a:t> </a:t>
                      </a:r>
                      <a:endParaRPr lang="pl-PL" sz="120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endParaRPr lang="pl-PL" sz="1200" dirty="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r>
              <a:tr h="930882">
                <a:tc>
                  <a:txBody>
                    <a:bodyPr/>
                    <a:lstStyle/>
                    <a:p>
                      <a:pPr>
                        <a:spcAft>
                          <a:spcPts val="0"/>
                        </a:spcAft>
                      </a:pPr>
                      <a:r>
                        <a:rPr lang="pl-PL" sz="800" dirty="0" err="1" smtClean="0">
                          <a:effectLst/>
                        </a:rPr>
                        <a:t>Adjusted</a:t>
                      </a:r>
                      <a:r>
                        <a:rPr lang="pl-PL" sz="800" dirty="0" smtClean="0">
                          <a:effectLst/>
                        </a:rPr>
                        <a:t> EBITDA</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102,0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108,2</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6,2</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smtClean="0">
                          <a:ln>
                            <a:noFill/>
                          </a:ln>
                          <a:solidFill>
                            <a:prstClr val="black"/>
                          </a:solidFill>
                          <a:effectLst/>
                          <a:uLnTx/>
                          <a:uFillTx/>
                          <a:latin typeface="+mn-lt"/>
                          <a:ea typeface="Times New Roman"/>
                          <a:cs typeface="+mn-cs"/>
                        </a:rPr>
                        <a:t/>
                      </a:r>
                      <a:br>
                        <a:rPr kumimoji="0" lang="pl-PL" sz="800" b="0" i="0" u="none" strike="noStrike" kern="1200" cap="none" spc="0" normalizeH="0" baseline="0" noProof="0" dirty="0" smtClean="0">
                          <a:ln>
                            <a:noFill/>
                          </a:ln>
                          <a:solidFill>
                            <a:prstClr val="black"/>
                          </a:solidFill>
                          <a:effectLst/>
                          <a:uLnTx/>
                          <a:uFillTx/>
                          <a:latin typeface="+mn-lt"/>
                          <a:ea typeface="Times New Roman"/>
                          <a:cs typeface="+mn-cs"/>
                        </a:rPr>
                      </a:br>
                      <a:r>
                        <a:rPr kumimoji="0" lang="pl-PL" sz="800" b="0" i="0" u="none" strike="noStrike" kern="1200" cap="none" spc="0" normalizeH="0" baseline="0" noProof="0" dirty="0" err="1" smtClean="0">
                          <a:ln>
                            <a:noFill/>
                          </a:ln>
                          <a:solidFill>
                            <a:prstClr val="black"/>
                          </a:solidFill>
                          <a:effectLst/>
                          <a:uLnTx/>
                          <a:uFillTx/>
                          <a:latin typeface="+mn-lt"/>
                          <a:ea typeface="Times New Roman"/>
                          <a:cs typeface="+mn-cs"/>
                        </a:rPr>
                        <a:t>Adjusted</a:t>
                      </a:r>
                      <a:r>
                        <a:rPr kumimoji="0" lang="pl-PL" sz="800" b="0" i="0" u="none" strike="noStrike" kern="1200" cap="none" spc="0" normalizeH="0" baseline="0" noProof="0" dirty="0" smtClean="0">
                          <a:ln>
                            <a:noFill/>
                          </a:ln>
                          <a:solidFill>
                            <a:prstClr val="black"/>
                          </a:solidFill>
                          <a:effectLst/>
                          <a:uLnTx/>
                          <a:uFillTx/>
                          <a:latin typeface="+mn-lt"/>
                          <a:ea typeface="Times New Roman"/>
                          <a:cs typeface="+mn-cs"/>
                        </a:rPr>
                        <a:t> EBITDA </a:t>
                      </a:r>
                      <a:r>
                        <a:rPr kumimoji="0" lang="pl-PL" sz="800" b="0" i="0" u="none" strike="noStrike" kern="1200" cap="none" spc="0" normalizeH="0" baseline="0" noProof="0" dirty="0" err="1" smtClean="0">
                          <a:ln>
                            <a:noFill/>
                          </a:ln>
                          <a:solidFill>
                            <a:prstClr val="black"/>
                          </a:solidFill>
                          <a:effectLst/>
                          <a:uLnTx/>
                          <a:uFillTx/>
                          <a:latin typeface="+mn-lt"/>
                          <a:ea typeface="Times New Roman"/>
                          <a:cs typeface="+mn-cs"/>
                        </a:rPr>
                        <a:t>is</a:t>
                      </a:r>
                      <a:r>
                        <a:rPr kumimoji="0" lang="pl-PL" sz="800" b="0" i="0" u="none" strike="noStrike" kern="1200" cap="none" spc="0" normalizeH="0" baseline="0" noProof="0" dirty="0" smtClean="0">
                          <a:ln>
                            <a:noFill/>
                          </a:ln>
                          <a:solidFill>
                            <a:prstClr val="black"/>
                          </a:solidFill>
                          <a:effectLst/>
                          <a:uLnTx/>
                          <a:uFillTx/>
                          <a:latin typeface="+mn-lt"/>
                          <a:ea typeface="Times New Roman"/>
                          <a:cs typeface="+mn-cs"/>
                        </a:rPr>
                        <a:t> </a:t>
                      </a:r>
                      <a:r>
                        <a:rPr kumimoji="0" lang="pl-PL" sz="800" b="0" i="0" u="none" strike="noStrike" kern="1200" cap="none" spc="0" normalizeH="0" baseline="0" noProof="0" dirty="0" err="1" smtClean="0">
                          <a:ln>
                            <a:noFill/>
                          </a:ln>
                          <a:solidFill>
                            <a:prstClr val="black"/>
                          </a:solidFill>
                          <a:effectLst/>
                          <a:uLnTx/>
                          <a:uFillTx/>
                          <a:latin typeface="+mn-lt"/>
                          <a:ea typeface="Times New Roman"/>
                          <a:cs typeface="+mn-cs"/>
                        </a:rPr>
                        <a:t>impacted</a:t>
                      </a:r>
                      <a:r>
                        <a:rPr kumimoji="0" lang="pl-PL" sz="800" b="0" i="0" u="none" strike="noStrike" kern="1200" cap="none" spc="0" normalizeH="0" baseline="0" noProof="0" dirty="0" smtClean="0">
                          <a:ln>
                            <a:noFill/>
                          </a:ln>
                          <a:solidFill>
                            <a:prstClr val="black"/>
                          </a:solidFill>
                          <a:effectLst/>
                          <a:uLnTx/>
                          <a:uFillTx/>
                          <a:latin typeface="+mn-lt"/>
                          <a:ea typeface="Times New Roman"/>
                          <a:cs typeface="+mn-cs"/>
                        </a:rPr>
                        <a:t> by: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revenues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from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operation</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business,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which</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can</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be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achieve</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d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through</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better</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efficicciency</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of the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facilities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Green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Energy</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prices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in EC Saturn)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higher</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revenues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from wind farm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sales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costs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of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arbitration</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with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Mondi</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interest</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rate</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from leasing.</a:t>
                      </a:r>
                      <a:endParaRPr kumimoji="0" lang="pl-PL" sz="800" b="0" i="0" u="none" strike="noStrike" kern="1200" cap="none" spc="0" normalizeH="0" baseline="0" dirty="0" smtClean="0">
                        <a:ln>
                          <a:noFill/>
                        </a:ln>
                        <a:solidFill>
                          <a:schemeClr val="tx1"/>
                        </a:solidFill>
                        <a:effectLst/>
                        <a:uLnTx/>
                        <a:uFillTx/>
                        <a:latin typeface="+mn-lt"/>
                        <a:ea typeface="+mn-ea"/>
                        <a:cs typeface="+mn-cs"/>
                      </a:endParaRPr>
                    </a:p>
                    <a:p>
                      <a:pPr marL="180975" indent="0" algn="ctr">
                        <a:spcAft>
                          <a:spcPts val="0"/>
                        </a:spcAft>
                      </a:pP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r>
              <a:tr h="200429">
                <a:tc>
                  <a:txBody>
                    <a:bodyPr/>
                    <a:lstStyle/>
                    <a:p>
                      <a:pPr>
                        <a:spcAft>
                          <a:spcPts val="0"/>
                        </a:spcAft>
                      </a:pPr>
                      <a:r>
                        <a:rPr lang="pl-PL" sz="800">
                          <a:effectLst/>
                        </a:rPr>
                        <a:t> </a:t>
                      </a:r>
                      <a:endParaRPr lang="pl-PL" sz="1200">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dirty="0">
                          <a:solidFill>
                            <a:schemeClr val="tx1"/>
                          </a:solidFill>
                          <a:effectLst/>
                        </a:rPr>
                        <a:t> </a:t>
                      </a:r>
                      <a:endParaRPr lang="pl-PL" sz="1200" dirty="0">
                        <a:solidFill>
                          <a:schemeClr val="tx1"/>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solidFill>
                            <a:srgbClr val="FF0000"/>
                          </a:solidFill>
                          <a:effectLst/>
                        </a:rPr>
                        <a:t> </a:t>
                      </a:r>
                      <a:endParaRPr lang="pl-PL" sz="120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r>
                        <a:rPr lang="pl-PL" sz="800">
                          <a:solidFill>
                            <a:srgbClr val="FF0000"/>
                          </a:solidFill>
                          <a:effectLst/>
                        </a:rPr>
                        <a:t> </a:t>
                      </a:r>
                      <a:endParaRPr lang="pl-PL" sz="120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c>
                  <a:txBody>
                    <a:bodyPr/>
                    <a:lstStyle/>
                    <a:p>
                      <a:pPr algn="ctr">
                        <a:spcAft>
                          <a:spcPts val="0"/>
                        </a:spcAft>
                      </a:pPr>
                      <a:endParaRPr lang="pl-PL" sz="1200" dirty="0">
                        <a:solidFill>
                          <a:srgbClr val="FF0000"/>
                        </a:solidFill>
                        <a:effectLst/>
                        <a:latin typeface="Times New Roman"/>
                        <a:ea typeface="Times New Roman"/>
                      </a:endParaRPr>
                    </a:p>
                  </a:txBody>
                  <a:tcPr marL="44450" marR="44450" marT="0" marB="0" anchor="b">
                    <a:solidFill>
                      <a:schemeClr val="accent1">
                        <a:lumMod val="60000"/>
                        <a:lumOff val="40000"/>
                      </a:schemeClr>
                    </a:solidFill>
                  </a:tcPr>
                </a:tc>
              </a:tr>
              <a:tr h="1224845">
                <a:tc>
                  <a:txBody>
                    <a:bodyPr/>
                    <a:lstStyle/>
                    <a:p>
                      <a:pPr>
                        <a:spcAft>
                          <a:spcPts val="0"/>
                        </a:spcAft>
                      </a:pPr>
                      <a:r>
                        <a:rPr lang="pl-PL" sz="800" dirty="0" smtClean="0">
                          <a:effectLst/>
                          <a:latin typeface="+mn-lt"/>
                          <a:ea typeface="+mn-ea"/>
                        </a:rPr>
                        <a:t>Net</a:t>
                      </a:r>
                      <a:r>
                        <a:rPr lang="pl-PL" sz="800" baseline="0" dirty="0" smtClean="0">
                          <a:effectLst/>
                          <a:latin typeface="+mn-lt"/>
                          <a:ea typeface="+mn-ea"/>
                        </a:rPr>
                        <a:t> Profit</a:t>
                      </a:r>
                      <a:endParaRPr lang="pl-PL" sz="1200" dirty="0">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67,0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69,6</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2,6</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Impact</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of the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above</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factors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on EBITDA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smtClean="0">
                          <a:ln>
                            <a:noFill/>
                          </a:ln>
                          <a:solidFill>
                            <a:schemeClr val="tx1"/>
                          </a:solidFill>
                          <a:effectLst/>
                          <a:uLnTx/>
                          <a:uFillTx/>
                          <a:latin typeface="+mn-lt"/>
                          <a:ea typeface="+mn-ea"/>
                          <a:cs typeface="+mn-cs"/>
                        </a:rPr>
                        <a:t>Much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lower</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financial</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costs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than</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forecasted</a:t>
                      </a: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impact</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of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unrealized</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FX on BS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valuation</a:t>
                      </a: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Highrte</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interests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on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cash</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deposits</a:t>
                      </a: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Impact</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of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discount</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related</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to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delayued</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proceeds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from  Wind </a:t>
                      </a:r>
                      <a:r>
                        <a:rPr kumimoji="0" lang="pl-PL" sz="800" b="0" i="0" u="none" strike="noStrike" kern="1200" cap="none" spc="0" normalizeH="0" baseline="0" noProof="0" dirty="0" err="1" smtClean="0">
                          <a:ln>
                            <a:noFill/>
                          </a:ln>
                          <a:solidFill>
                            <a:schemeClr val="tx1"/>
                          </a:solidFill>
                          <a:effectLst/>
                          <a:uLnTx/>
                          <a:uFillTx/>
                          <a:latin typeface="+mn-lt"/>
                          <a:ea typeface="+mn-ea"/>
                          <a:cs typeface="+mn-cs"/>
                        </a:rPr>
                        <a:t>Frams</a:t>
                      </a:r>
                      <a:r>
                        <a:rPr kumimoji="0" lang="pl-PL" sz="800" b="0" i="0" u="none" strike="noStrike" kern="1200" cap="none" spc="0" normalizeH="0" baseline="0" noProof="0" dirty="0" smtClean="0">
                          <a:ln>
                            <a:noFill/>
                          </a:ln>
                          <a:solidFill>
                            <a:schemeClr val="tx1"/>
                          </a:solidFill>
                          <a:effectLst/>
                          <a:uLnTx/>
                          <a:uFillTx/>
                          <a:latin typeface="+mn-lt"/>
                          <a:ea typeface="+mn-ea"/>
                          <a:cs typeface="+mn-cs"/>
                        </a:rPr>
                        <a:t> sale</a:t>
                      </a:r>
                    </a:p>
                  </a:txBody>
                  <a:tcPr marL="44450" marR="44450" marT="0" marB="0" anchor="ctr">
                    <a:solidFill>
                      <a:schemeClr val="accent1">
                        <a:lumMod val="60000"/>
                        <a:lumOff val="40000"/>
                      </a:schemeClr>
                    </a:solidFill>
                  </a:tcPr>
                </a:tc>
              </a:tr>
              <a:tr h="285055">
                <a:tc>
                  <a:txBody>
                    <a:bodyPr/>
                    <a:lstStyle/>
                    <a:p>
                      <a:pPr>
                        <a:spcAft>
                          <a:spcPts val="0"/>
                        </a:spcAft>
                      </a:pPr>
                      <a:r>
                        <a:rPr lang="pl-PL" sz="800" dirty="0" smtClean="0">
                          <a:solidFill>
                            <a:schemeClr val="tx1"/>
                          </a:solidFill>
                          <a:effectLst/>
                        </a:rPr>
                        <a:t>Net Profit </a:t>
                      </a:r>
                      <a:r>
                        <a:rPr lang="pl-PL" sz="800" dirty="0" err="1" smtClean="0">
                          <a:solidFill>
                            <a:schemeClr val="tx1"/>
                          </a:solidFill>
                          <a:effectLst/>
                        </a:rPr>
                        <a:t>without</a:t>
                      </a:r>
                      <a:r>
                        <a:rPr lang="pl-PL" sz="800" dirty="0" smtClean="0">
                          <a:solidFill>
                            <a:schemeClr val="tx1"/>
                          </a:solidFill>
                          <a:effectLst/>
                        </a:rPr>
                        <a:t> </a:t>
                      </a:r>
                      <a:r>
                        <a:rPr lang="pl-PL" sz="800" dirty="0" err="1" smtClean="0">
                          <a:solidFill>
                            <a:schemeClr val="tx1"/>
                          </a:solidFill>
                          <a:effectLst/>
                        </a:rPr>
                        <a:t>unrealized</a:t>
                      </a:r>
                      <a:r>
                        <a:rPr lang="pl-PL" sz="800" dirty="0" smtClean="0">
                          <a:solidFill>
                            <a:schemeClr val="tx1"/>
                          </a:solidFill>
                          <a:effectLst/>
                        </a:rPr>
                        <a:t> FX</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67,0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69,0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ctr">
                        <a:spcAft>
                          <a:spcPts val="0"/>
                        </a:spcAft>
                      </a:pPr>
                      <a:r>
                        <a:rPr lang="pl-PL" sz="800" dirty="0" smtClean="0">
                          <a:solidFill>
                            <a:schemeClr val="tx1"/>
                          </a:solidFill>
                          <a:effectLst/>
                        </a:rPr>
                        <a:t>2,0</a:t>
                      </a:r>
                      <a:endParaRPr lang="pl-PL" sz="1200" dirty="0">
                        <a:solidFill>
                          <a:schemeClr val="tx1"/>
                        </a:solidFill>
                        <a:effectLst/>
                        <a:latin typeface="Times New Roman"/>
                        <a:ea typeface="Times New Roman"/>
                      </a:endParaRPr>
                    </a:p>
                  </a:txBody>
                  <a:tcPr marL="44450" marR="44450" marT="0" marB="0" anchor="ctr">
                    <a:solidFill>
                      <a:schemeClr val="accent1">
                        <a:lumMod val="60000"/>
                        <a:lumOff val="40000"/>
                      </a:schemeClr>
                    </a:solidFill>
                  </a:tcPr>
                </a:tc>
                <a:tc>
                  <a:txBody>
                    <a:bodyPr/>
                    <a:lstStyle/>
                    <a:p>
                      <a:pPr algn="l">
                        <a:spcAft>
                          <a:spcPts val="0"/>
                        </a:spcAft>
                      </a:pPr>
                      <a:r>
                        <a:rPr lang="pl-PL" sz="800" dirty="0" err="1" smtClean="0">
                          <a:solidFill>
                            <a:schemeClr val="tx1"/>
                          </a:solidFill>
                          <a:effectLst/>
                          <a:latin typeface="+mn-lt"/>
                          <a:ea typeface="Times New Roman"/>
                        </a:rPr>
                        <a:t>Impact</a:t>
                      </a:r>
                      <a:r>
                        <a:rPr lang="pl-PL" sz="800" dirty="0" smtClean="0">
                          <a:solidFill>
                            <a:schemeClr val="tx1"/>
                          </a:solidFill>
                          <a:effectLst/>
                          <a:latin typeface="+mn-lt"/>
                          <a:ea typeface="Times New Roman"/>
                        </a:rPr>
                        <a:t> of EBITDA and</a:t>
                      </a:r>
                      <a:r>
                        <a:rPr lang="pl-PL" sz="800" baseline="0" dirty="0" smtClean="0">
                          <a:solidFill>
                            <a:schemeClr val="tx1"/>
                          </a:solidFill>
                          <a:effectLst/>
                          <a:latin typeface="+mn-lt"/>
                          <a:ea typeface="Times New Roman"/>
                        </a:rPr>
                        <a:t> </a:t>
                      </a:r>
                      <a:r>
                        <a:rPr lang="pl-PL" sz="800" baseline="0" dirty="0" err="1" smtClean="0">
                          <a:solidFill>
                            <a:schemeClr val="tx1"/>
                          </a:solidFill>
                          <a:effectLst/>
                          <a:latin typeface="+mn-lt"/>
                          <a:ea typeface="Times New Roman"/>
                        </a:rPr>
                        <a:t>financial</a:t>
                      </a:r>
                      <a:r>
                        <a:rPr lang="pl-PL" sz="800" baseline="0" dirty="0" smtClean="0">
                          <a:solidFill>
                            <a:schemeClr val="tx1"/>
                          </a:solidFill>
                          <a:effectLst/>
                          <a:latin typeface="+mn-lt"/>
                          <a:ea typeface="Times New Roman"/>
                        </a:rPr>
                        <a:t> </a:t>
                      </a:r>
                      <a:r>
                        <a:rPr lang="pl-PL" sz="800" baseline="0" dirty="0" err="1" smtClean="0">
                          <a:solidFill>
                            <a:schemeClr val="tx1"/>
                          </a:solidFill>
                          <a:effectLst/>
                          <a:latin typeface="+mn-lt"/>
                          <a:ea typeface="Times New Roman"/>
                        </a:rPr>
                        <a:t>revenues</a:t>
                      </a:r>
                      <a:r>
                        <a:rPr lang="pl-PL" sz="800" baseline="0" dirty="0" smtClean="0">
                          <a:solidFill>
                            <a:schemeClr val="tx1"/>
                          </a:solidFill>
                          <a:effectLst/>
                          <a:latin typeface="+mn-lt"/>
                          <a:ea typeface="Times New Roman"/>
                        </a:rPr>
                        <a:t> from </a:t>
                      </a:r>
                      <a:r>
                        <a:rPr lang="pl-PL" sz="800" baseline="0" dirty="0" err="1" smtClean="0">
                          <a:solidFill>
                            <a:schemeClr val="tx1"/>
                          </a:solidFill>
                          <a:effectLst/>
                          <a:latin typeface="+mn-lt"/>
                          <a:ea typeface="Times New Roman"/>
                        </a:rPr>
                        <a:t>unrealized</a:t>
                      </a:r>
                      <a:r>
                        <a:rPr lang="pl-PL" sz="800" baseline="0" dirty="0" smtClean="0">
                          <a:solidFill>
                            <a:schemeClr val="tx1"/>
                          </a:solidFill>
                          <a:effectLst/>
                          <a:latin typeface="+mn-lt"/>
                          <a:ea typeface="Times New Roman"/>
                        </a:rPr>
                        <a:t> F/X, </a:t>
                      </a:r>
                      <a:r>
                        <a:rPr lang="pl-PL" sz="800" baseline="0" dirty="0" err="1" smtClean="0">
                          <a:solidFill>
                            <a:schemeClr val="tx1"/>
                          </a:solidFill>
                          <a:effectLst/>
                          <a:latin typeface="+mn-lt"/>
                          <a:ea typeface="Times New Roman"/>
                        </a:rPr>
                        <a:t>whic</a:t>
                      </a:r>
                      <a:r>
                        <a:rPr lang="pl-PL" sz="800" baseline="0" dirty="0" smtClean="0">
                          <a:solidFill>
                            <a:schemeClr val="tx1"/>
                          </a:solidFill>
                          <a:effectLst/>
                          <a:latin typeface="+mn-lt"/>
                          <a:ea typeface="Times New Roman"/>
                        </a:rPr>
                        <a:t> </a:t>
                      </a:r>
                      <a:r>
                        <a:rPr lang="pl-PL" sz="800" baseline="0" dirty="0" err="1" smtClean="0">
                          <a:solidFill>
                            <a:schemeClr val="tx1"/>
                          </a:solidFill>
                          <a:effectLst/>
                          <a:latin typeface="+mn-lt"/>
                          <a:ea typeface="Times New Roman"/>
                        </a:rPr>
                        <a:t>are</a:t>
                      </a:r>
                      <a:r>
                        <a:rPr lang="pl-PL" sz="800" baseline="0" dirty="0" smtClean="0">
                          <a:solidFill>
                            <a:schemeClr val="tx1"/>
                          </a:solidFill>
                          <a:effectLst/>
                          <a:latin typeface="+mn-lt"/>
                          <a:ea typeface="Times New Roman"/>
                        </a:rPr>
                        <a:t> not </a:t>
                      </a:r>
                      <a:r>
                        <a:rPr lang="pl-PL" sz="800" baseline="0" dirty="0" err="1" smtClean="0">
                          <a:solidFill>
                            <a:schemeClr val="tx1"/>
                          </a:solidFill>
                          <a:effectLst/>
                          <a:latin typeface="+mn-lt"/>
                          <a:ea typeface="Times New Roman"/>
                        </a:rPr>
                        <a:t>included</a:t>
                      </a:r>
                      <a:r>
                        <a:rPr lang="pl-PL" sz="800" baseline="0" dirty="0" smtClean="0">
                          <a:solidFill>
                            <a:schemeClr val="tx1"/>
                          </a:solidFill>
                          <a:effectLst/>
                          <a:latin typeface="+mn-lt"/>
                          <a:ea typeface="Times New Roman"/>
                        </a:rPr>
                        <a:t> in </a:t>
                      </a:r>
                      <a:r>
                        <a:rPr lang="pl-PL" sz="800" baseline="0" dirty="0" err="1" smtClean="0">
                          <a:solidFill>
                            <a:schemeClr val="tx1"/>
                          </a:solidFill>
                          <a:effectLst/>
                          <a:latin typeface="+mn-lt"/>
                          <a:ea typeface="Times New Roman"/>
                        </a:rPr>
                        <a:t>Forecast</a:t>
                      </a:r>
                      <a:endParaRPr lang="pl-PL" sz="800" dirty="0">
                        <a:solidFill>
                          <a:schemeClr val="tx1"/>
                        </a:solidFill>
                        <a:effectLst/>
                        <a:latin typeface="+mn-lt"/>
                        <a:ea typeface="Times New Roman"/>
                      </a:endParaRPr>
                    </a:p>
                  </a:txBody>
                  <a:tcPr marL="44450" marR="44450" marT="0" marB="0"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2520010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94CA3D45-3CF8-43C7-9351-9283014CAF39}" type="slidenum">
              <a:rPr lang="pl-PL" smtClean="0"/>
              <a:pPr>
                <a:defRPr/>
              </a:pPr>
              <a:t>25</a:t>
            </a:fld>
            <a:endParaRPr lang="pl-PL" dirty="0"/>
          </a:p>
        </p:txBody>
      </p:sp>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Prostokąt 3"/>
          <p:cNvSpPr/>
          <p:nvPr/>
        </p:nvSpPr>
        <p:spPr>
          <a:xfrm>
            <a:off x="899592" y="3789040"/>
            <a:ext cx="1711109" cy="369332"/>
          </a:xfrm>
          <a:prstGeom prst="rect">
            <a:avLst/>
          </a:prstGeom>
        </p:spPr>
        <p:txBody>
          <a:bodyPr wrap="none">
            <a:spAutoFit/>
          </a:bodyPr>
          <a:lstStyle/>
          <a:p>
            <a:pPr>
              <a:defRPr/>
            </a:pPr>
            <a:r>
              <a:rPr lang="pl-PL" b="1" dirty="0" err="1" smtClean="0">
                <a:solidFill>
                  <a:schemeClr val="bg1">
                    <a:lumMod val="50000"/>
                  </a:schemeClr>
                </a:solidFill>
                <a:latin typeface="Trebuchet MS" pitchFamily="34" charset="0"/>
              </a:rPr>
              <a:t>Forecast</a:t>
            </a:r>
            <a:r>
              <a:rPr lang="pl-PL" b="1" dirty="0" smtClean="0">
                <a:solidFill>
                  <a:schemeClr val="bg1">
                    <a:lumMod val="50000"/>
                  </a:schemeClr>
                </a:solidFill>
                <a:latin typeface="Trebuchet MS" pitchFamily="34" charset="0"/>
              </a:rPr>
              <a:t> 2012</a:t>
            </a:r>
            <a:endParaRPr lang="pl-PL" b="1"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1638603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ytuł 1"/>
          <p:cNvSpPr>
            <a:spLocks noGrp="1"/>
          </p:cNvSpPr>
          <p:nvPr>
            <p:ph type="ctrTitle" idx="4294967295"/>
          </p:nvPr>
        </p:nvSpPr>
        <p:spPr>
          <a:xfrm>
            <a:off x="685800" y="2130425"/>
            <a:ext cx="7772400" cy="1470025"/>
          </a:xfrm>
        </p:spPr>
        <p:txBody>
          <a:bodyPr/>
          <a:lstStyle/>
          <a:p>
            <a:endParaRPr lang="en-US" smtClean="0"/>
          </a:p>
        </p:txBody>
      </p:sp>
      <p:sp>
        <p:nvSpPr>
          <p:cNvPr id="30722" name="Podtytuł 2"/>
          <p:cNvSpPr>
            <a:spLocks noGrp="1"/>
          </p:cNvSpPr>
          <p:nvPr>
            <p:ph type="subTitle" idx="4294967295"/>
          </p:nvPr>
        </p:nvSpPr>
        <p:spPr>
          <a:xfrm>
            <a:off x="1371600" y="3886200"/>
            <a:ext cx="6400800" cy="1752600"/>
          </a:xfrm>
        </p:spPr>
        <p:txBody>
          <a:bodyPr/>
          <a:lstStyle/>
          <a:p>
            <a:pPr marL="0" indent="0" algn="ctr">
              <a:buFontTx/>
              <a:buNone/>
            </a:pPr>
            <a:endParaRPr lang="en-US" smtClean="0"/>
          </a:p>
        </p:txBody>
      </p:sp>
      <p:pic>
        <p:nvPicPr>
          <p:cNvPr id="30723" name="Picture 2"/>
          <p:cNvPicPr>
            <a:picLocks noChangeAspect="1" noChangeArrowheads="1"/>
          </p:cNvPicPr>
          <p:nvPr/>
        </p:nvPicPr>
        <p:blipFill>
          <a:blip r:embed="rId3" cstate="print"/>
          <a:srcRect/>
          <a:stretch>
            <a:fillRect/>
          </a:stretch>
        </p:blipFill>
        <p:spPr bwMode="auto">
          <a:xfrm>
            <a:off x="0" y="116632"/>
            <a:ext cx="9144000" cy="6858000"/>
          </a:xfrm>
          <a:prstGeom prst="rect">
            <a:avLst/>
          </a:prstGeom>
          <a:noFill/>
          <a:ln w="9525">
            <a:noFill/>
            <a:miter lim="800000"/>
            <a:headEnd/>
            <a:tailEnd/>
          </a:ln>
        </p:spPr>
      </p:pic>
      <p:sp>
        <p:nvSpPr>
          <p:cNvPr id="30724" name="pole tekstowe 5"/>
          <p:cNvSpPr txBox="1">
            <a:spLocks noChangeArrowheads="1"/>
          </p:cNvSpPr>
          <p:nvPr/>
        </p:nvSpPr>
        <p:spPr bwMode="auto">
          <a:xfrm>
            <a:off x="3739015" y="733346"/>
            <a:ext cx="1711109" cy="369332"/>
          </a:xfrm>
          <a:prstGeom prst="rect">
            <a:avLst/>
          </a:prstGeom>
          <a:noFill/>
          <a:ln w="9525">
            <a:noFill/>
            <a:miter lim="800000"/>
            <a:headEnd/>
            <a:tailEnd/>
          </a:ln>
        </p:spPr>
        <p:txBody>
          <a:bodyPr wrap="none">
            <a:spAutoFit/>
          </a:bodyPr>
          <a:lstStyle/>
          <a:p>
            <a:r>
              <a:rPr lang="pl-PL" b="1" dirty="0" smtClean="0">
                <a:solidFill>
                  <a:srgbClr val="7F7F7F"/>
                </a:solidFill>
                <a:latin typeface="Trebuchet MS" pitchFamily="34" charset="0"/>
              </a:rPr>
              <a:t>2012 </a:t>
            </a:r>
            <a:r>
              <a:rPr lang="pl-PL" b="1" dirty="0" err="1" smtClean="0">
                <a:solidFill>
                  <a:srgbClr val="7F7F7F"/>
                </a:solidFill>
                <a:latin typeface="Trebuchet MS" pitchFamily="34" charset="0"/>
              </a:rPr>
              <a:t>Forecast</a:t>
            </a:r>
            <a:endParaRPr lang="en-US" b="1" dirty="0">
              <a:solidFill>
                <a:srgbClr val="7F7F7F"/>
              </a:solidFill>
              <a:latin typeface="Trebuchet MS" pitchFamily="34" charset="0"/>
            </a:endParaRPr>
          </a:p>
        </p:txBody>
      </p:sp>
      <p:sp>
        <p:nvSpPr>
          <p:cNvPr id="7" name="pole tekstowe 6"/>
          <p:cNvSpPr txBox="1"/>
          <p:nvPr/>
        </p:nvSpPr>
        <p:spPr>
          <a:xfrm>
            <a:off x="8525906" y="6587387"/>
            <a:ext cx="300082" cy="215444"/>
          </a:xfrm>
          <a:prstGeom prst="rect">
            <a:avLst/>
          </a:prstGeom>
          <a:noFill/>
        </p:spPr>
        <p:txBody>
          <a:bodyPr wrap="none">
            <a:spAutoFit/>
          </a:bodyPr>
          <a:lstStyle/>
          <a:p>
            <a:pPr>
              <a:defRPr/>
            </a:pPr>
            <a:r>
              <a:rPr lang="pl-PL" sz="800" dirty="0" smtClean="0">
                <a:solidFill>
                  <a:prstClr val="black">
                    <a:lumMod val="50000"/>
                    <a:lumOff val="50000"/>
                  </a:prstClr>
                </a:solidFill>
              </a:rPr>
              <a:t>26</a:t>
            </a:r>
            <a:endParaRPr lang="pl-PL" sz="800" dirty="0">
              <a:solidFill>
                <a:prstClr val="black">
                  <a:lumMod val="50000"/>
                  <a:lumOff val="50000"/>
                </a:prstClr>
              </a:solidFill>
            </a:endParaRPr>
          </a:p>
        </p:txBody>
      </p:sp>
      <p:graphicFrame>
        <p:nvGraphicFramePr>
          <p:cNvPr id="5" name="Obiekt 4"/>
          <p:cNvGraphicFramePr>
            <a:graphicFrameLocks noChangeAspect="1"/>
          </p:cNvGraphicFramePr>
          <p:nvPr>
            <p:extLst>
              <p:ext uri="{D42A27DB-BD31-4B8C-83A1-F6EECF244321}">
                <p14:modId xmlns:p14="http://schemas.microsoft.com/office/powerpoint/2010/main" val="3441137553"/>
              </p:ext>
            </p:extLst>
          </p:nvPr>
        </p:nvGraphicFramePr>
        <p:xfrm>
          <a:off x="-20638" y="1625600"/>
          <a:ext cx="8372476" cy="1990725"/>
        </p:xfrm>
        <a:graphic>
          <a:graphicData uri="http://schemas.openxmlformats.org/presentationml/2006/ole">
            <mc:AlternateContent xmlns:mc="http://schemas.openxmlformats.org/markup-compatibility/2006">
              <mc:Choice xmlns:v="urn:schemas-microsoft-com:vml" Requires="v">
                <p:oleObj spid="_x0000_s2078" name="Dokument" r:id="rId5" imgW="5888504" imgH="1407482" progId="Word.Document.12">
                  <p:embed/>
                </p:oleObj>
              </mc:Choice>
              <mc:Fallback>
                <p:oleObj name="Dokument" r:id="rId5" imgW="5888504" imgH="1407482" progId="Word.Document.12">
                  <p:embed/>
                  <p:pic>
                    <p:nvPicPr>
                      <p:cNvPr id="0" name=""/>
                      <p:cNvPicPr/>
                      <p:nvPr/>
                    </p:nvPicPr>
                    <p:blipFill>
                      <a:blip r:embed="rId6"/>
                      <a:stretch>
                        <a:fillRect/>
                      </a:stretch>
                    </p:blipFill>
                    <p:spPr>
                      <a:xfrm>
                        <a:off x="-20638" y="1625600"/>
                        <a:ext cx="8372476" cy="1990725"/>
                      </a:xfrm>
                      <a:prstGeom prst="rect">
                        <a:avLst/>
                      </a:prstGeom>
                    </p:spPr>
                  </p:pic>
                </p:oleObj>
              </mc:Fallback>
            </mc:AlternateContent>
          </a:graphicData>
        </a:graphic>
      </p:graphicFrame>
      <p:graphicFrame>
        <p:nvGraphicFramePr>
          <p:cNvPr id="17" name="Wykres 16"/>
          <p:cNvGraphicFramePr>
            <a:graphicFrameLocks/>
          </p:cNvGraphicFramePr>
          <p:nvPr>
            <p:extLst>
              <p:ext uri="{D42A27DB-BD31-4B8C-83A1-F6EECF244321}">
                <p14:modId xmlns:p14="http://schemas.microsoft.com/office/powerpoint/2010/main" val="1201991858"/>
              </p:ext>
            </p:extLst>
          </p:nvPr>
        </p:nvGraphicFramePr>
        <p:xfrm>
          <a:off x="467544" y="3645024"/>
          <a:ext cx="3816424" cy="2771081"/>
        </p:xfrm>
        <a:graphic>
          <a:graphicData uri="http://schemas.openxmlformats.org/drawingml/2006/chart">
            <c:chart xmlns:c="http://schemas.openxmlformats.org/drawingml/2006/chart" xmlns:r="http://schemas.openxmlformats.org/officeDocument/2006/relationships" r:id="rId7"/>
          </a:graphicData>
        </a:graphic>
      </p:graphicFrame>
      <p:sp>
        <p:nvSpPr>
          <p:cNvPr id="15" name="Line 4"/>
          <p:cNvSpPr>
            <a:spLocks noChangeShapeType="1"/>
          </p:cNvSpPr>
          <p:nvPr/>
        </p:nvSpPr>
        <p:spPr bwMode="auto">
          <a:xfrm flipV="1">
            <a:off x="1277436" y="4105335"/>
            <a:ext cx="2489076" cy="369828"/>
          </a:xfrm>
          <a:prstGeom prst="line">
            <a:avLst/>
          </a:prstGeom>
          <a:noFill/>
          <a:ln w="25400">
            <a:solidFill>
              <a:srgbClr xmlns:mc="http://schemas.openxmlformats.org/markup-compatibility/2006" xmlns:a14="http://schemas.microsoft.com/office/drawing/2010/main" val="FF6600" mc:Ignorable="a14" a14:legacySpreadsheetColorIndex="53"/>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pl-PL">
              <a:solidFill>
                <a:prstClr val="black"/>
              </a:solidFill>
            </a:endParaRPr>
          </a:p>
        </p:txBody>
      </p:sp>
      <p:sp>
        <p:nvSpPr>
          <p:cNvPr id="3" name="Prostokąt 2"/>
          <p:cNvSpPr/>
          <p:nvPr/>
        </p:nvSpPr>
        <p:spPr>
          <a:xfrm>
            <a:off x="1187624" y="4085133"/>
            <a:ext cx="963725" cy="246221"/>
          </a:xfrm>
          <a:prstGeom prst="rect">
            <a:avLst/>
          </a:prstGeom>
        </p:spPr>
        <p:txBody>
          <a:bodyPr wrap="none">
            <a:spAutoFit/>
          </a:bodyPr>
          <a:lstStyle/>
          <a:p>
            <a:pPr>
              <a:defRPr sz="1000"/>
            </a:pPr>
            <a:r>
              <a:rPr lang="pl-PL" b="1" dirty="0">
                <a:solidFill>
                  <a:srgbClr val="FF6600"/>
                </a:solidFill>
                <a:latin typeface="Arial"/>
                <a:cs typeface="Arial"/>
              </a:rPr>
              <a:t>CAGR = </a:t>
            </a:r>
            <a:r>
              <a:rPr lang="pl-PL" b="1" dirty="0" smtClean="0">
                <a:solidFill>
                  <a:srgbClr val="FF6600"/>
                </a:solidFill>
                <a:latin typeface="Arial"/>
                <a:cs typeface="Arial"/>
              </a:rPr>
              <a:t>26%</a:t>
            </a:r>
            <a:endParaRPr lang="pl-PL" b="1" dirty="0">
              <a:solidFill>
                <a:srgbClr val="FF6600"/>
              </a:solidFill>
              <a:latin typeface="Arial"/>
              <a:cs typeface="Arial"/>
            </a:endParaRPr>
          </a:p>
        </p:txBody>
      </p:sp>
      <p:graphicFrame>
        <p:nvGraphicFramePr>
          <p:cNvPr id="19" name="Wykres 18"/>
          <p:cNvGraphicFramePr>
            <a:graphicFrameLocks/>
          </p:cNvGraphicFramePr>
          <p:nvPr>
            <p:extLst>
              <p:ext uri="{D42A27DB-BD31-4B8C-83A1-F6EECF244321}">
                <p14:modId xmlns:p14="http://schemas.microsoft.com/office/powerpoint/2010/main" val="2742534737"/>
              </p:ext>
            </p:extLst>
          </p:nvPr>
        </p:nvGraphicFramePr>
        <p:xfrm>
          <a:off x="4716016" y="3645024"/>
          <a:ext cx="3528392" cy="2752719"/>
        </p:xfrm>
        <a:graphic>
          <a:graphicData uri="http://schemas.openxmlformats.org/drawingml/2006/chart">
            <c:chart xmlns:c="http://schemas.openxmlformats.org/drawingml/2006/chart" xmlns:r="http://schemas.openxmlformats.org/officeDocument/2006/relationships" r:id="rId8"/>
          </a:graphicData>
        </a:graphic>
      </p:graphicFrame>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0631" y="4001947"/>
            <a:ext cx="28352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3955073"/>
            <a:ext cx="89693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63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94CA3D45-3CF8-43C7-9351-9283014CAF39}" type="slidenum">
              <a:rPr lang="pl-PL" smtClean="0"/>
              <a:pPr>
                <a:defRPr/>
              </a:pPr>
              <a:t>27</a:t>
            </a:fld>
            <a:endParaRPr lang="pl-PL" dirty="0"/>
          </a:p>
        </p:txBody>
      </p:sp>
      <p:pic>
        <p:nvPicPr>
          <p:cNvPr id="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pole tekstowe 3"/>
          <p:cNvSpPr txBox="1">
            <a:spLocks noChangeArrowheads="1"/>
          </p:cNvSpPr>
          <p:nvPr/>
        </p:nvSpPr>
        <p:spPr bwMode="auto">
          <a:xfrm>
            <a:off x="971550" y="3789818"/>
            <a:ext cx="4142481"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Financing</a:t>
            </a:r>
            <a:r>
              <a:rPr lang="pl-PL" sz="2200" b="1" dirty="0" smtClean="0">
                <a:solidFill>
                  <a:schemeClr val="bg1">
                    <a:lumMod val="50000"/>
                  </a:schemeClr>
                </a:solidFill>
                <a:latin typeface="Trebuchet MS" pitchFamily="34" charset="0"/>
              </a:rPr>
              <a:t> of investment </a:t>
            </a:r>
            <a:r>
              <a:rPr lang="pl-PL" sz="2200" b="1" dirty="0" err="1" smtClean="0">
                <a:solidFill>
                  <a:schemeClr val="bg1">
                    <a:lumMod val="50000"/>
                  </a:schemeClr>
                </a:solidFill>
                <a:latin typeface="Trebuchet MS" pitchFamily="34" charset="0"/>
              </a:rPr>
              <a:t>plans</a:t>
            </a:r>
            <a:endParaRPr lang="pl-PL" sz="2200" b="1"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992443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numeru slajdu 1"/>
          <p:cNvSpPr>
            <a:spLocks noGrp="1"/>
          </p:cNvSpPr>
          <p:nvPr>
            <p:ph type="sldNum" sz="quarter" idx="12"/>
          </p:nvPr>
        </p:nvSpPr>
        <p:spPr>
          <a:noFill/>
        </p:spPr>
        <p:txBody>
          <a:bodyPr/>
          <a:lstStyle/>
          <a:p>
            <a:fld id="{561C0F2D-0FD3-46CB-8084-4035105FDDEF}" type="slidenum">
              <a:rPr lang="pl-PL" smtClean="0">
                <a:solidFill>
                  <a:prstClr val="black"/>
                </a:solidFill>
              </a:rPr>
              <a:pPr/>
              <a:t>28</a:t>
            </a:fld>
            <a:endParaRPr lang="pl-PL" dirty="0" smtClean="0">
              <a:solidFill>
                <a:prstClr val="black"/>
              </a:solidFill>
            </a:endParaRPr>
          </a:p>
        </p:txBody>
      </p:sp>
      <p:pic>
        <p:nvPicPr>
          <p:cNvPr id="38914" name="Picture 2"/>
          <p:cNvPicPr>
            <a:picLocks noChangeAspect="1" noChangeArrowheads="1"/>
          </p:cNvPicPr>
          <p:nvPr/>
        </p:nvPicPr>
        <p:blipFill>
          <a:blip r:embed="rId2" cstate="print"/>
          <a:srcRect/>
          <a:stretch>
            <a:fillRect/>
          </a:stretch>
        </p:blipFill>
        <p:spPr bwMode="auto">
          <a:xfrm>
            <a:off x="1" y="404664"/>
            <a:ext cx="8856984" cy="6642738"/>
          </a:xfrm>
          <a:prstGeom prst="rect">
            <a:avLst/>
          </a:prstGeom>
          <a:noFill/>
          <a:ln w="9525">
            <a:noFill/>
            <a:miter lim="800000"/>
            <a:headEnd/>
            <a:tailEnd/>
          </a:ln>
        </p:spPr>
      </p:pic>
      <p:sp>
        <p:nvSpPr>
          <p:cNvPr id="38915" name="pole tekstowe 5"/>
          <p:cNvSpPr txBox="1">
            <a:spLocks noChangeArrowheads="1"/>
          </p:cNvSpPr>
          <p:nvPr/>
        </p:nvSpPr>
        <p:spPr bwMode="auto">
          <a:xfrm>
            <a:off x="528489" y="4847051"/>
            <a:ext cx="8748712" cy="1822037"/>
          </a:xfrm>
          <a:prstGeom prst="rect">
            <a:avLst/>
          </a:prstGeom>
          <a:noFill/>
          <a:ln w="9525">
            <a:noFill/>
            <a:miter lim="800000"/>
            <a:headEnd/>
            <a:tailEnd/>
          </a:ln>
        </p:spPr>
        <p:txBody>
          <a:bodyPr>
            <a:spAutoFit/>
          </a:bodyPr>
          <a:lstStyle/>
          <a:p>
            <a:pPr marL="358775" lvl="1" indent="-358775" defTabSz="957263">
              <a:spcBef>
                <a:spcPct val="20000"/>
              </a:spcBef>
              <a:buClr>
                <a:srgbClr val="FE5B00"/>
              </a:buClr>
              <a:buSzPct val="85000"/>
              <a:buFont typeface="Wingdings" pitchFamily="2" charset="2"/>
              <a:buChar char="§"/>
              <a:tabLst>
                <a:tab pos="88900" algn="l"/>
              </a:tabLst>
            </a:pPr>
            <a:r>
              <a:rPr lang="pl-PL" sz="1400" b="1" dirty="0">
                <a:solidFill>
                  <a:srgbClr val="F07F09"/>
                </a:solidFill>
                <a:latin typeface="Arial" pitchFamily="34" charset="0"/>
                <a:cs typeface="Arial" pitchFamily="34" charset="0"/>
              </a:rPr>
              <a:t>Q4</a:t>
            </a:r>
            <a:endParaRPr lang="en-US" sz="1400" b="1" dirty="0">
              <a:solidFill>
                <a:srgbClr val="F07F09"/>
              </a:solidFill>
              <a:latin typeface="Arial" pitchFamily="34" charset="0"/>
              <a:cs typeface="Arial" pitchFamily="34" charset="0"/>
            </a:endParaRPr>
          </a:p>
          <a:p>
            <a:pPr marL="777875" lvl="1" indent="-300038" defTabSz="957263">
              <a:spcBef>
                <a:spcPct val="20000"/>
              </a:spcBef>
              <a:buClr>
                <a:srgbClr val="FE5B00"/>
              </a:buClr>
              <a:buSzPct val="85000"/>
              <a:buFont typeface="Arial" charset="0"/>
              <a:buChar char="►"/>
              <a:tabLst>
                <a:tab pos="88900" algn="l"/>
              </a:tabLst>
            </a:pPr>
            <a:r>
              <a:rPr lang="pl-PL" sz="1200" dirty="0" err="1">
                <a:solidFill>
                  <a:prstClr val="black"/>
                </a:solidFill>
                <a:latin typeface="Arial" pitchFamily="34" charset="0"/>
                <a:cs typeface="Arial" pitchFamily="34" charset="0"/>
              </a:rPr>
              <a:t>Impact</a:t>
            </a:r>
            <a:r>
              <a:rPr lang="pl-PL" sz="1200" dirty="0">
                <a:solidFill>
                  <a:prstClr val="black"/>
                </a:solidFill>
                <a:latin typeface="Arial" pitchFamily="34" charset="0"/>
                <a:cs typeface="Arial" pitchFamily="34" charset="0"/>
              </a:rPr>
              <a:t> of EBITDA</a:t>
            </a:r>
          </a:p>
          <a:p>
            <a:pPr marL="777875" lvl="1" indent="-300038" defTabSz="957263">
              <a:spcBef>
                <a:spcPct val="20000"/>
              </a:spcBef>
              <a:buClr>
                <a:srgbClr val="FE5B00"/>
              </a:buClr>
              <a:buSzPct val="85000"/>
              <a:buFont typeface="Arial" charset="0"/>
              <a:buChar char="►"/>
              <a:tabLst>
                <a:tab pos="88900" algn="l"/>
              </a:tabLst>
            </a:pPr>
            <a:r>
              <a:rPr lang="en-US" sz="1200" dirty="0">
                <a:solidFill>
                  <a:prstClr val="black"/>
                </a:solidFill>
                <a:latin typeface="Arial" pitchFamily="34" charset="0"/>
                <a:cs typeface="Arial" pitchFamily="34" charset="0"/>
              </a:rPr>
              <a:t>Total impact of unrealized </a:t>
            </a:r>
            <a:r>
              <a:rPr lang="pl-PL" sz="1200" dirty="0" err="1">
                <a:solidFill>
                  <a:prstClr val="black"/>
                </a:solidFill>
                <a:latin typeface="Arial" pitchFamily="34" charset="0"/>
                <a:cs typeface="Arial" pitchFamily="34" charset="0"/>
              </a:rPr>
              <a:t>negative</a:t>
            </a:r>
            <a:r>
              <a:rPr lang="en-US" sz="1200" dirty="0">
                <a:solidFill>
                  <a:prstClr val="black"/>
                </a:solidFill>
                <a:latin typeface="Arial" pitchFamily="34" charset="0"/>
                <a:cs typeface="Arial" pitchFamily="34" charset="0"/>
              </a:rPr>
              <a:t> </a:t>
            </a:r>
            <a:r>
              <a:rPr lang="pl-PL"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FX in Q</a:t>
            </a:r>
            <a:r>
              <a:rPr lang="pl-PL" sz="1200" dirty="0">
                <a:solidFill>
                  <a:prstClr val="black"/>
                </a:solidFill>
                <a:latin typeface="Arial" pitchFamily="34" charset="0"/>
                <a:cs typeface="Arial" pitchFamily="34" charset="0"/>
              </a:rPr>
              <a:t>4</a:t>
            </a:r>
            <a:r>
              <a:rPr lang="en-US" sz="1200" dirty="0">
                <a:solidFill>
                  <a:prstClr val="black"/>
                </a:solidFill>
                <a:latin typeface="Arial" pitchFamily="34" charset="0"/>
                <a:cs typeface="Arial" pitchFamily="34" charset="0"/>
              </a:rPr>
              <a:t> 2010</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 </a:t>
            </a:r>
            <a:r>
              <a:rPr lang="pl-PL" sz="1200" dirty="0">
                <a:solidFill>
                  <a:prstClr val="black"/>
                </a:solidFill>
                <a:latin typeface="Arial" pitchFamily="34" charset="0"/>
                <a:cs typeface="Arial" pitchFamily="34" charset="0"/>
              </a:rPr>
              <a:t>0.2</a:t>
            </a:r>
            <a:r>
              <a:rPr lang="en-US" sz="1200" dirty="0">
                <a:solidFill>
                  <a:prstClr val="black"/>
                </a:solidFill>
                <a:latin typeface="Arial" pitchFamily="34" charset="0"/>
                <a:cs typeface="Arial" pitchFamily="34" charset="0"/>
              </a:rPr>
              <a:t>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lower than in</a:t>
            </a:r>
            <a:r>
              <a:rPr lang="pl-PL" sz="1200" dirty="0">
                <a:solidFill>
                  <a:prstClr val="black"/>
                </a:solidFill>
                <a:latin typeface="Arial" pitchFamily="34" charset="0"/>
                <a:cs typeface="Arial" pitchFamily="34" charset="0"/>
              </a:rPr>
              <a:t> Q4</a:t>
            </a:r>
            <a:r>
              <a:rPr lang="en-US" sz="1200" dirty="0">
                <a:solidFill>
                  <a:prstClr val="black"/>
                </a:solidFill>
                <a:latin typeface="Arial" pitchFamily="34" charset="0"/>
                <a:cs typeface="Arial" pitchFamily="34" charset="0"/>
              </a:rPr>
              <a:t> 2009</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 </a:t>
            </a:r>
            <a:r>
              <a:rPr lang="pl-PL" sz="1200" dirty="0">
                <a:solidFill>
                  <a:prstClr val="black"/>
                </a:solidFill>
                <a:latin typeface="Arial" pitchFamily="34" charset="0"/>
                <a:cs typeface="Arial" pitchFamily="34" charset="0"/>
              </a:rPr>
              <a:t>1.3 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by PLN </a:t>
            </a:r>
            <a:r>
              <a:rPr lang="pl-PL" sz="1200" dirty="0">
                <a:solidFill>
                  <a:prstClr val="black"/>
                </a:solidFill>
                <a:latin typeface="Arial" pitchFamily="34" charset="0"/>
                <a:cs typeface="Arial" pitchFamily="34" charset="0"/>
              </a:rPr>
              <a:t>1</a:t>
            </a:r>
            <a:r>
              <a:rPr lang="en-US" sz="1200" dirty="0">
                <a:solidFill>
                  <a:prstClr val="black"/>
                </a:solidFill>
                <a:latin typeface="Arial" pitchFamily="34" charset="0"/>
                <a:cs typeface="Arial" pitchFamily="34" charset="0"/>
              </a:rPr>
              <a:t>.</a:t>
            </a:r>
            <a:r>
              <a:rPr lang="pl-PL" sz="1200" dirty="0">
                <a:solidFill>
                  <a:prstClr val="black"/>
                </a:solidFill>
                <a:latin typeface="Arial" pitchFamily="34" charset="0"/>
                <a:cs typeface="Arial" pitchFamily="34" charset="0"/>
              </a:rPr>
              <a:t>1</a:t>
            </a:r>
            <a:r>
              <a:rPr lang="en-US" sz="1200" dirty="0">
                <a:solidFill>
                  <a:prstClr val="black"/>
                </a:solidFill>
                <a:latin typeface="Arial" pitchFamily="34" charset="0"/>
                <a:cs typeface="Arial" pitchFamily="34" charset="0"/>
              </a:rPr>
              <a:t> mil</a:t>
            </a:r>
            <a:r>
              <a:rPr lang="pl-PL" sz="1200" dirty="0" smtClean="0">
                <a:solidFill>
                  <a:prstClr val="black"/>
                </a:solidFill>
                <a:latin typeface="Arial" pitchFamily="34" charset="0"/>
                <a:cs typeface="Arial" pitchFamily="34" charset="0"/>
              </a:rPr>
              <a:t>.</a:t>
            </a:r>
            <a:endParaRPr lang="pl-PL" sz="1400" dirty="0">
              <a:solidFill>
                <a:prstClr val="black"/>
              </a:solidFill>
              <a:latin typeface="Arial" pitchFamily="34" charset="0"/>
              <a:cs typeface="Arial" pitchFamily="34" charset="0"/>
            </a:endParaRPr>
          </a:p>
          <a:p>
            <a:pPr marL="358775" lvl="1" indent="-358775" defTabSz="957263">
              <a:spcBef>
                <a:spcPct val="20000"/>
              </a:spcBef>
              <a:buClr>
                <a:srgbClr val="FE5B00"/>
              </a:buClr>
              <a:buSzPct val="85000"/>
              <a:buFont typeface="Wingdings" pitchFamily="2" charset="2"/>
              <a:buChar char="§"/>
              <a:tabLst>
                <a:tab pos="88900" algn="l"/>
              </a:tabLst>
            </a:pPr>
            <a:r>
              <a:rPr lang="en-US" sz="1400" b="1" dirty="0">
                <a:solidFill>
                  <a:srgbClr val="F07F09"/>
                </a:solidFill>
                <a:latin typeface="Arial" pitchFamily="34" charset="0"/>
                <a:cs typeface="Arial" pitchFamily="34" charset="0"/>
              </a:rPr>
              <a:t>YTD</a:t>
            </a:r>
          </a:p>
          <a:p>
            <a:pPr marL="777875" lvl="1" indent="-300038" defTabSz="957263">
              <a:spcBef>
                <a:spcPct val="20000"/>
              </a:spcBef>
              <a:buClr>
                <a:srgbClr val="FE5B00"/>
              </a:buClr>
              <a:buSzPct val="85000"/>
              <a:buFont typeface="Arial" charset="0"/>
              <a:buChar char="►"/>
              <a:tabLst>
                <a:tab pos="88900" algn="l"/>
              </a:tabLst>
            </a:pPr>
            <a:r>
              <a:rPr lang="en-US" sz="1200" dirty="0">
                <a:solidFill>
                  <a:prstClr val="black"/>
                </a:solidFill>
                <a:latin typeface="Arial" pitchFamily="34" charset="0"/>
                <a:cs typeface="Arial" pitchFamily="34" charset="0"/>
              </a:rPr>
              <a:t>Impact of </a:t>
            </a:r>
            <a:r>
              <a:rPr lang="pl-PL" sz="1200" dirty="0">
                <a:solidFill>
                  <a:prstClr val="black"/>
                </a:solidFill>
                <a:latin typeface="Arial" pitchFamily="34" charset="0"/>
                <a:cs typeface="Arial" pitchFamily="34" charset="0"/>
              </a:rPr>
              <a:t>EBITDA</a:t>
            </a:r>
          </a:p>
          <a:p>
            <a:pPr marL="777875" lvl="1" indent="-300038" defTabSz="957263">
              <a:spcBef>
                <a:spcPct val="20000"/>
              </a:spcBef>
              <a:buClr>
                <a:srgbClr val="FE5B00"/>
              </a:buClr>
              <a:buSzPct val="85000"/>
              <a:buFont typeface="Arial" charset="0"/>
              <a:buChar char="►"/>
              <a:tabLst>
                <a:tab pos="88900" algn="l"/>
              </a:tabLst>
            </a:pPr>
            <a:r>
              <a:rPr lang="en-US" sz="1200" dirty="0" smtClean="0">
                <a:solidFill>
                  <a:prstClr val="black"/>
                </a:solidFill>
                <a:latin typeface="Arial" pitchFamily="34" charset="0"/>
                <a:cs typeface="Arial" pitchFamily="34" charset="0"/>
              </a:rPr>
              <a:t>Total </a:t>
            </a:r>
            <a:r>
              <a:rPr lang="en-US" sz="1200" dirty="0">
                <a:solidFill>
                  <a:prstClr val="black"/>
                </a:solidFill>
                <a:latin typeface="Arial" pitchFamily="34" charset="0"/>
                <a:cs typeface="Arial" pitchFamily="34" charset="0"/>
              </a:rPr>
              <a:t>impact of unrealized negative </a:t>
            </a:r>
            <a:r>
              <a:rPr lang="pl-PL"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FX in YTD 2010</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-0.5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than in YTD 2009</a:t>
            </a:r>
            <a:r>
              <a:rPr lang="pl-PL" sz="1200" dirty="0">
                <a:solidFill>
                  <a:prstClr val="black"/>
                </a:solidFill>
                <a:latin typeface="Arial" pitchFamily="34" charset="0"/>
                <a:cs typeface="Arial" pitchFamily="34" charset="0"/>
              </a:rPr>
              <a:t> </a:t>
            </a:r>
            <a:r>
              <a:rPr lang="pl-PL" sz="1200" dirty="0" smtClean="0">
                <a:solidFill>
                  <a:prstClr val="black"/>
                </a:solidFill>
                <a:latin typeface="Arial" pitchFamily="34" charset="0"/>
                <a:cs typeface="Arial" pitchFamily="34" charset="0"/>
              </a:rPr>
              <a:t>(PLN 2.1 </a:t>
            </a:r>
            <a:r>
              <a:rPr lang="pl-PL" sz="1200" dirty="0">
                <a:solidFill>
                  <a:prstClr val="black"/>
                </a:solidFill>
                <a:latin typeface="Arial" pitchFamily="34" charset="0"/>
                <a:cs typeface="Arial" pitchFamily="34" charset="0"/>
              </a:rPr>
              <a:t>mil. </a:t>
            </a:r>
            <a:r>
              <a:rPr lang="pl-PL" sz="1200"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by PLN </a:t>
            </a:r>
            <a:r>
              <a:rPr lang="pl-PL" sz="1200" dirty="0">
                <a:solidFill>
                  <a:prstClr val="black"/>
                </a:solidFill>
                <a:latin typeface="Arial" pitchFamily="34" charset="0"/>
                <a:cs typeface="Arial" pitchFamily="34" charset="0"/>
              </a:rPr>
              <a:t>2</a:t>
            </a:r>
            <a:r>
              <a:rPr lang="en-US" sz="1200" dirty="0">
                <a:solidFill>
                  <a:prstClr val="black"/>
                </a:solidFill>
                <a:latin typeface="Arial" pitchFamily="34" charset="0"/>
                <a:cs typeface="Arial" pitchFamily="34" charset="0"/>
              </a:rPr>
              <a:t>.</a:t>
            </a:r>
            <a:r>
              <a:rPr lang="pl-PL" sz="1200" dirty="0">
                <a:solidFill>
                  <a:prstClr val="black"/>
                </a:solidFill>
                <a:latin typeface="Arial" pitchFamily="34" charset="0"/>
                <a:cs typeface="Arial" pitchFamily="34" charset="0"/>
              </a:rPr>
              <a:t>6</a:t>
            </a:r>
            <a:r>
              <a:rPr lang="en-US" sz="1200" dirty="0">
                <a:solidFill>
                  <a:prstClr val="black"/>
                </a:solidFill>
                <a:latin typeface="Arial" pitchFamily="34" charset="0"/>
                <a:cs typeface="Arial" pitchFamily="34" charset="0"/>
              </a:rPr>
              <a:t> mil.</a:t>
            </a:r>
          </a:p>
        </p:txBody>
      </p:sp>
      <p:sp>
        <p:nvSpPr>
          <p:cNvPr id="7" name="pole tekstowe 6"/>
          <p:cNvSpPr txBox="1"/>
          <p:nvPr/>
        </p:nvSpPr>
        <p:spPr>
          <a:xfrm>
            <a:off x="3923928" y="692150"/>
            <a:ext cx="5156989" cy="369332"/>
          </a:xfrm>
          <a:prstGeom prst="rect">
            <a:avLst/>
          </a:prstGeom>
          <a:noFill/>
        </p:spPr>
        <p:txBody>
          <a:bodyPr wrap="none">
            <a:spAutoFit/>
          </a:bodyPr>
          <a:lstStyle/>
          <a:p>
            <a:pPr>
              <a:defRPr/>
            </a:pPr>
            <a:r>
              <a:rPr lang="pl-PL" dirty="0" smtClean="0">
                <a:solidFill>
                  <a:srgbClr val="7F7F7F"/>
                </a:solidFill>
                <a:latin typeface="Trebuchet MS" pitchFamily="34" charset="0"/>
              </a:rPr>
              <a:t>Q4 and YTD 2010/2009 </a:t>
            </a:r>
            <a:r>
              <a:rPr lang="pl-PL" dirty="0" smtClean="0">
                <a:solidFill>
                  <a:prstClr val="white">
                    <a:lumMod val="50000"/>
                  </a:prstClr>
                </a:solidFill>
                <a:latin typeface="Trebuchet MS" pitchFamily="34" charset="0"/>
              </a:rPr>
              <a:t>Performance </a:t>
            </a:r>
            <a:r>
              <a:rPr lang="pl-PL" dirty="0">
                <a:solidFill>
                  <a:prstClr val="white">
                    <a:lumMod val="50000"/>
                  </a:prstClr>
                </a:solidFill>
                <a:latin typeface="Trebuchet MS" pitchFamily="34" charset="0"/>
              </a:rPr>
              <a:t>– Net Profit</a:t>
            </a:r>
          </a:p>
        </p:txBody>
      </p:sp>
      <p:sp>
        <p:nvSpPr>
          <p:cNvPr id="8" name="pole tekstowe 7"/>
          <p:cNvSpPr txBox="1"/>
          <p:nvPr/>
        </p:nvSpPr>
        <p:spPr>
          <a:xfrm>
            <a:off x="8388350" y="6669088"/>
            <a:ext cx="300038" cy="215900"/>
          </a:xfrm>
          <a:prstGeom prst="rect">
            <a:avLst/>
          </a:prstGeom>
          <a:noFill/>
        </p:spPr>
        <p:txBody>
          <a:bodyPr wrap="none">
            <a:spAutoFit/>
          </a:bodyPr>
          <a:lstStyle/>
          <a:p>
            <a:pPr>
              <a:defRPr/>
            </a:pPr>
            <a:r>
              <a:rPr lang="pl-PL" sz="800" dirty="0">
                <a:solidFill>
                  <a:prstClr val="black">
                    <a:lumMod val="50000"/>
                    <a:lumOff val="50000"/>
                  </a:prstClr>
                </a:solidFill>
              </a:rPr>
              <a:t>22</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237" y="1770705"/>
            <a:ext cx="4015680"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459" y="1770705"/>
            <a:ext cx="3979565"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srcRect/>
          <a:stretch>
            <a:fillRect/>
          </a:stretch>
        </p:blipFill>
        <p:spPr bwMode="auto">
          <a:xfrm>
            <a:off x="2977" y="0"/>
            <a:ext cx="9141023" cy="7047402"/>
          </a:xfrm>
          <a:prstGeom prst="rect">
            <a:avLst/>
          </a:prstGeom>
          <a:noFill/>
          <a:ln w="9525">
            <a:noFill/>
            <a:miter lim="800000"/>
            <a:headEnd/>
            <a:tailEnd/>
          </a:ln>
        </p:spPr>
      </p:pic>
      <p:sp>
        <p:nvSpPr>
          <p:cNvPr id="10" name="pole tekstowe 6"/>
          <p:cNvSpPr txBox="1">
            <a:spLocks noChangeArrowheads="1"/>
          </p:cNvSpPr>
          <p:nvPr/>
        </p:nvSpPr>
        <p:spPr bwMode="auto">
          <a:xfrm>
            <a:off x="3725648" y="692150"/>
            <a:ext cx="5364162" cy="369332"/>
          </a:xfrm>
          <a:prstGeom prst="rect">
            <a:avLst/>
          </a:prstGeom>
          <a:noFill/>
          <a:ln w="9525">
            <a:noFill/>
            <a:miter lim="800000"/>
            <a:headEnd/>
            <a:tailEnd/>
          </a:ln>
        </p:spPr>
        <p:txBody>
          <a:bodyPr>
            <a:spAutoFit/>
          </a:bodyPr>
          <a:lstStyle/>
          <a:p>
            <a:r>
              <a:rPr lang="pl-PL" b="1" dirty="0" smtClean="0">
                <a:solidFill>
                  <a:srgbClr val="7F7F7F"/>
                </a:solidFill>
                <a:latin typeface="Trebuchet MS" pitchFamily="34" charset="0"/>
              </a:rPr>
              <a:t>2012 Investment </a:t>
            </a:r>
            <a:r>
              <a:rPr lang="pl-PL" b="1" dirty="0">
                <a:solidFill>
                  <a:srgbClr val="7F7F7F"/>
                </a:solidFill>
                <a:latin typeface="Trebuchet MS" pitchFamily="34" charset="0"/>
              </a:rPr>
              <a:t>P</a:t>
            </a:r>
            <a:r>
              <a:rPr lang="pl-PL" b="1" dirty="0" smtClean="0">
                <a:solidFill>
                  <a:srgbClr val="7F7F7F"/>
                </a:solidFill>
                <a:latin typeface="Trebuchet MS" pitchFamily="34" charset="0"/>
              </a:rPr>
              <a:t>lan</a:t>
            </a:r>
            <a:endParaRPr lang="en-US" b="1" dirty="0">
              <a:solidFill>
                <a:srgbClr val="7F7F7F"/>
              </a:solidFill>
              <a:latin typeface="Trebuchet MS" pitchFamily="34" charset="0"/>
            </a:endParaRPr>
          </a:p>
        </p:txBody>
      </p:sp>
      <p:sp>
        <p:nvSpPr>
          <p:cNvPr id="16" name="pole tekstowe 15"/>
          <p:cNvSpPr txBox="1"/>
          <p:nvPr/>
        </p:nvSpPr>
        <p:spPr>
          <a:xfrm>
            <a:off x="8556903" y="6621133"/>
            <a:ext cx="300082" cy="215444"/>
          </a:xfrm>
          <a:prstGeom prst="rect">
            <a:avLst/>
          </a:prstGeom>
          <a:noFill/>
        </p:spPr>
        <p:txBody>
          <a:bodyPr wrap="none">
            <a:spAutoFit/>
          </a:bodyPr>
          <a:lstStyle/>
          <a:p>
            <a:pPr>
              <a:defRPr/>
            </a:pPr>
            <a:r>
              <a:rPr lang="pl-PL" sz="800" dirty="0" smtClean="0">
                <a:solidFill>
                  <a:prstClr val="black">
                    <a:lumMod val="50000"/>
                    <a:lumOff val="50000"/>
                  </a:prstClr>
                </a:solidFill>
              </a:rPr>
              <a:t>28</a:t>
            </a:r>
            <a:endParaRPr lang="pl-PL" sz="800" dirty="0">
              <a:solidFill>
                <a:prstClr val="black">
                  <a:lumMod val="50000"/>
                  <a:lumOff val="50000"/>
                </a:prstClr>
              </a:solidFill>
            </a:endParaRPr>
          </a:p>
        </p:txBody>
      </p:sp>
      <p:graphicFrame>
        <p:nvGraphicFramePr>
          <p:cNvPr id="14" name="Tabela 13"/>
          <p:cNvGraphicFramePr>
            <a:graphicFrameLocks noGrp="1"/>
          </p:cNvGraphicFramePr>
          <p:nvPr>
            <p:extLst>
              <p:ext uri="{D42A27DB-BD31-4B8C-83A1-F6EECF244321}">
                <p14:modId xmlns:p14="http://schemas.microsoft.com/office/powerpoint/2010/main" val="3558677808"/>
              </p:ext>
            </p:extLst>
          </p:nvPr>
        </p:nvGraphicFramePr>
        <p:xfrm>
          <a:off x="1189112" y="1700808"/>
          <a:ext cx="6768751" cy="4455181"/>
        </p:xfrm>
        <a:graphic>
          <a:graphicData uri="http://schemas.openxmlformats.org/drawingml/2006/table">
            <a:tbl>
              <a:tblPr/>
              <a:tblGrid>
                <a:gridCol w="1764095"/>
                <a:gridCol w="1251164"/>
                <a:gridCol w="1251164"/>
                <a:gridCol w="1251164"/>
                <a:gridCol w="1251164"/>
              </a:tblGrid>
              <a:tr h="159613">
                <a:tc>
                  <a:txBody>
                    <a:bodyPr/>
                    <a:lstStyle/>
                    <a:p>
                      <a:pPr algn="l" fontAlgn="b"/>
                      <a:r>
                        <a:rPr lang="pl-PL" sz="1050" b="1" i="0" u="none" strike="noStrike" baseline="0" dirty="0" err="1" smtClean="0">
                          <a:solidFill>
                            <a:srgbClr val="F26C08"/>
                          </a:solidFill>
                          <a:effectLst/>
                          <a:latin typeface="Calibri"/>
                        </a:rPr>
                        <a:t>Own</a:t>
                      </a:r>
                      <a:r>
                        <a:rPr lang="pl-PL" sz="1050" b="1" i="0" u="none" strike="noStrike" baseline="0" dirty="0" smtClean="0">
                          <a:solidFill>
                            <a:srgbClr val="F26C08"/>
                          </a:solidFill>
                          <a:effectLst/>
                          <a:latin typeface="Calibri"/>
                        </a:rPr>
                        <a:t> Equity </a:t>
                      </a:r>
                      <a:r>
                        <a:rPr lang="pl-PL" sz="1050" b="1" i="0" u="none" strike="noStrike" baseline="0" dirty="0" err="1" smtClean="0">
                          <a:solidFill>
                            <a:srgbClr val="F26C08"/>
                          </a:solidFill>
                          <a:effectLst/>
                          <a:latin typeface="Calibri"/>
                        </a:rPr>
                        <a:t>Needs</a:t>
                      </a:r>
                      <a:r>
                        <a:rPr lang="pl-PL" sz="1050" b="1" i="0" u="none" strike="noStrike" baseline="0" dirty="0" smtClean="0">
                          <a:solidFill>
                            <a:srgbClr val="F26C08"/>
                          </a:solidFill>
                          <a:effectLst/>
                          <a:latin typeface="Calibri"/>
                        </a:rPr>
                        <a:t> </a:t>
                      </a:r>
                      <a:endParaRPr lang="pl-PL" sz="1050" b="1" i="0" u="none" strike="noStrike" dirty="0">
                        <a:solidFill>
                          <a:srgbClr val="F26C08"/>
                        </a:solidFill>
                        <a:effectLst/>
                        <a:latin typeface="Calibri"/>
                      </a:endParaRPr>
                    </a:p>
                  </a:txBody>
                  <a:tcPr marL="0" marR="0" marT="0" marB="0" anchor="b">
                    <a:lnL>
                      <a:noFill/>
                    </a:lnL>
                    <a:lnR>
                      <a:noFill/>
                    </a:lnR>
                    <a:lnT>
                      <a:noFill/>
                    </a:lnT>
                    <a:lnB>
                      <a:noFill/>
                    </a:lnB>
                  </a:tcPr>
                </a:tc>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r>
              <a:tr h="159613">
                <a:tc>
                  <a:txBody>
                    <a:bodyPr/>
                    <a:lstStyle/>
                    <a:p>
                      <a:pPr algn="l" fontAlgn="b"/>
                      <a:endParaRPr lang="pl-PL" sz="9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rtl="0" fontAlgn="t"/>
                      <a:r>
                        <a:rPr lang="pl-PL" sz="800" b="1" i="0" u="none" strike="noStrike" dirty="0" err="1" smtClean="0">
                          <a:solidFill>
                            <a:srgbClr val="FFFFFF"/>
                          </a:solidFill>
                          <a:effectLst/>
                          <a:latin typeface="Arial Narrow"/>
                        </a:rPr>
                        <a:t>until</a:t>
                      </a:r>
                      <a:r>
                        <a:rPr lang="pl-PL" sz="800" b="1" i="0" u="none" strike="noStrike" dirty="0" smtClean="0">
                          <a:solidFill>
                            <a:srgbClr val="FFFFFF"/>
                          </a:solidFill>
                          <a:effectLst/>
                          <a:latin typeface="Arial Narrow"/>
                        </a:rPr>
                        <a:t> </a:t>
                      </a:r>
                      <a:r>
                        <a:rPr lang="pl-PL" sz="800" b="1" i="0" u="none" strike="noStrike" dirty="0">
                          <a:solidFill>
                            <a:srgbClr val="FFFFFF"/>
                          </a:solidFill>
                          <a:effectLst/>
                          <a:latin typeface="Arial Narrow"/>
                        </a:rPr>
                        <a:t>2012</a:t>
                      </a:r>
                    </a:p>
                  </a:txBody>
                  <a:tcPr marL="0" marR="0" marT="0" marB="0">
                    <a:lnL>
                      <a:noFill/>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FFFFFF"/>
                          </a:solidFill>
                          <a:effectLst/>
                          <a:latin typeface="Arial Narrow"/>
                        </a:rPr>
                        <a:t>2012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err="1" smtClean="0">
                          <a:solidFill>
                            <a:srgbClr val="FFFFFF"/>
                          </a:solidFill>
                          <a:effectLst/>
                          <a:latin typeface="Arial Narrow"/>
                        </a:rPr>
                        <a:t>after</a:t>
                      </a:r>
                      <a:r>
                        <a:rPr lang="pl-PL" sz="800" b="1" i="0" u="none" strike="noStrike" dirty="0" smtClean="0">
                          <a:solidFill>
                            <a:srgbClr val="FFFFFF"/>
                          </a:solidFill>
                          <a:effectLst/>
                          <a:latin typeface="Arial Narrow"/>
                        </a:rPr>
                        <a:t> </a:t>
                      </a:r>
                      <a:r>
                        <a:rPr lang="pl-PL" sz="800" b="1" i="0" u="none" strike="noStrike" dirty="0">
                          <a:solidFill>
                            <a:srgbClr val="FFFFFF"/>
                          </a:solidFill>
                          <a:effectLst/>
                          <a:latin typeface="Arial Narrow"/>
                        </a:rPr>
                        <a:t>2012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r>
              <a:tr h="266021">
                <a:tc>
                  <a:txBody>
                    <a:bodyPr/>
                    <a:lstStyle/>
                    <a:p>
                      <a:pPr algn="ctr" rtl="0" fontAlgn="t"/>
                      <a:r>
                        <a:rPr lang="pl-PL" sz="800" b="1" i="0" u="none" strike="noStrike" dirty="0" err="1" smtClean="0">
                          <a:solidFill>
                            <a:srgbClr val="FFFFFF"/>
                          </a:solidFill>
                          <a:effectLst/>
                          <a:latin typeface="Arial Narrow"/>
                        </a:rPr>
                        <a:t>Biomass</a:t>
                      </a:r>
                      <a:r>
                        <a:rPr lang="pl-PL" sz="800" b="1" i="0" u="none" strike="noStrike" baseline="0" dirty="0" smtClean="0">
                          <a:solidFill>
                            <a:srgbClr val="FFFFFF"/>
                          </a:solidFill>
                          <a:effectLst/>
                          <a:latin typeface="Arial Narrow"/>
                        </a:rPr>
                        <a:t> Power Plant </a:t>
                      </a:r>
                      <a:r>
                        <a:rPr lang="pl-PL" sz="800" b="1" i="0" u="none" strike="noStrike" baseline="0" dirty="0" err="1" smtClean="0">
                          <a:solidFill>
                            <a:srgbClr val="FFFFFF"/>
                          </a:solidFill>
                          <a:effectLst/>
                          <a:latin typeface="Arial Narrow"/>
                        </a:rPr>
                        <a:t>South</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dirty="0">
                          <a:solidFill>
                            <a:srgbClr val="000000"/>
                          </a:solidFill>
                          <a:effectLst/>
                          <a:latin typeface="Arial Narrow"/>
                        </a:rPr>
                        <a:t>1 170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88 221</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a:solidFill>
                            <a:srgbClr val="000000"/>
                          </a:solidFill>
                          <a:effectLst/>
                          <a:latin typeface="Arial Narrow"/>
                        </a:rPr>
                        <a:t>89 391</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1</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3 657</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1 705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56 547</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61 909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dirty="0">
                          <a:solidFill>
                            <a:srgbClr val="000000"/>
                          </a:solidFill>
                          <a:effectLst/>
                          <a:latin typeface="Arial Narrow"/>
                        </a:rPr>
                        <a:t>2 818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3 228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51 030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a:solidFill>
                            <a:srgbClr val="000000"/>
                          </a:solidFill>
                          <a:effectLst/>
                          <a:latin typeface="Arial Narrow"/>
                        </a:rPr>
                        <a:t>57 076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GPBE EAST</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8 416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2 213</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10 629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Development </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40 465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119 079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a:solidFill>
                            <a:srgbClr val="000000"/>
                          </a:solidFill>
                          <a:effectLst/>
                          <a:latin typeface="Arial Narrow"/>
                        </a:rPr>
                        <a:t>159 544</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000000"/>
                          </a:solidFill>
                          <a:effectLst/>
                          <a:latin typeface="Arial Narrow"/>
                        </a:rPr>
                        <a:t>16 062</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135 832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226 655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378 549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2012">
                <a:tc>
                  <a:txBody>
                    <a:bodyPr/>
                    <a:lstStyle/>
                    <a:p>
                      <a:pPr algn="ctr" rtl="0" fontAlgn="t"/>
                      <a:endParaRPr lang="pl-PL" sz="600" b="1" i="0" u="none" strike="noStrike">
                        <a:solidFill>
                          <a:srgbClr val="F26C08"/>
                        </a:solidFill>
                        <a:effectLst/>
                        <a:latin typeface="Arial Narrow"/>
                      </a:endParaRPr>
                    </a:p>
                  </a:txBody>
                  <a:tcPr marL="0" marR="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t"/>
                      <a:endParaRPr lang="pl-PL" sz="800" b="0" i="0" u="none" strike="noStrike">
                        <a:solidFill>
                          <a:srgbClr val="000000"/>
                        </a:solidFill>
                        <a:effectLst/>
                        <a:latin typeface="Arial Narrow"/>
                      </a:endParaRPr>
                    </a:p>
                  </a:txBody>
                  <a:tcPr marL="0" marR="0" marT="0" marB="0">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t"/>
                      <a:endParaRPr lang="pl-PL" sz="800" b="0" i="0" u="none" strike="noStrike" dirty="0">
                        <a:solidFill>
                          <a:srgbClr val="000000"/>
                        </a:solidFill>
                        <a:effectLst/>
                        <a:latin typeface="Arial Narrow"/>
                      </a:endParaRPr>
                    </a:p>
                  </a:txBody>
                  <a:tcPr marL="0" marR="0" marT="0" marB="0">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t"/>
                      <a:endParaRPr lang="pl-PL" sz="800" b="0" i="0" u="none" strike="noStrike" dirty="0">
                        <a:solidFill>
                          <a:srgbClr val="000000"/>
                        </a:solidFill>
                        <a:effectLst/>
                        <a:latin typeface="Arial Narrow"/>
                      </a:endParaRPr>
                    </a:p>
                  </a:txBody>
                  <a:tcPr marL="0" marR="0" marT="0" marB="0">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t"/>
                      <a:endParaRPr lang="pl-PL" sz="800" b="0" i="0" u="none" strike="noStrike">
                        <a:solidFill>
                          <a:srgbClr val="000000"/>
                        </a:solidFill>
                        <a:effectLst/>
                        <a:latin typeface="Arial Narrow"/>
                      </a:endParaRPr>
                    </a:p>
                  </a:txBody>
                  <a:tcPr marL="0" marR="0" marT="0" marB="0">
                    <a:lnL>
                      <a:noFill/>
                    </a:lnL>
                    <a:lnR>
                      <a:noFill/>
                    </a:lnR>
                    <a:lnT w="6350" cap="flat" cmpd="sng" algn="ctr">
                      <a:solidFill>
                        <a:srgbClr val="FFFFFF"/>
                      </a:solidFill>
                      <a:prstDash val="solid"/>
                      <a:round/>
                      <a:headEnd type="none" w="med" len="med"/>
                      <a:tailEnd type="none" w="med" len="med"/>
                    </a:lnT>
                    <a:lnB>
                      <a:noFill/>
                    </a:lnB>
                  </a:tcPr>
                </a:tc>
              </a:tr>
              <a:tr h="159613">
                <a:tc>
                  <a:txBody>
                    <a:bodyPr/>
                    <a:lstStyle/>
                    <a:p>
                      <a:pPr algn="l" fontAlgn="b"/>
                      <a:r>
                        <a:rPr lang="pl-PL" sz="1050" b="1" i="0" u="none" strike="noStrike" dirty="0" err="1" smtClean="0">
                          <a:solidFill>
                            <a:srgbClr val="F26C08"/>
                          </a:solidFill>
                          <a:effectLst/>
                          <a:latin typeface="Calibri"/>
                        </a:rPr>
                        <a:t>Debt</a:t>
                      </a:r>
                      <a:r>
                        <a:rPr lang="pl-PL" sz="1050" b="1" i="0" u="none" strike="noStrike" baseline="0" dirty="0" smtClean="0">
                          <a:solidFill>
                            <a:srgbClr val="F26C08"/>
                          </a:solidFill>
                          <a:effectLst/>
                          <a:latin typeface="Calibri"/>
                        </a:rPr>
                        <a:t> </a:t>
                      </a:r>
                      <a:r>
                        <a:rPr lang="pl-PL" sz="1050" b="1" i="0" u="none" strike="noStrike" baseline="0" dirty="0" err="1" smtClean="0">
                          <a:solidFill>
                            <a:srgbClr val="F26C08"/>
                          </a:solidFill>
                          <a:effectLst/>
                          <a:latin typeface="Calibri"/>
                        </a:rPr>
                        <a:t>Financing</a:t>
                      </a:r>
                      <a:endParaRPr lang="pl-PL" sz="1050" b="1" i="0" u="none" strike="noStrike" dirty="0">
                        <a:solidFill>
                          <a:srgbClr val="F26C08"/>
                        </a:solidFill>
                        <a:effectLst/>
                        <a:latin typeface="Calibri"/>
                      </a:endParaRPr>
                    </a:p>
                  </a:txBody>
                  <a:tcPr marL="0" marR="0" marT="0" marB="0" anchor="b">
                    <a:lnL>
                      <a:noFill/>
                    </a:lnL>
                    <a:lnR>
                      <a:noFill/>
                    </a:lnR>
                    <a:lnT>
                      <a:noFill/>
                    </a:lnT>
                    <a:lnB>
                      <a:noFill/>
                    </a:lnB>
                  </a:tcPr>
                </a:tc>
                <a:tc>
                  <a:txBody>
                    <a:bodyPr/>
                    <a:lstStyle/>
                    <a:p>
                      <a:pPr algn="l" fontAlgn="b"/>
                      <a:endParaRPr lang="pl-PL" sz="8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r>
              <a:tr h="159613">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rtl="0" fontAlgn="t"/>
                      <a:r>
                        <a:rPr lang="pl-PL" sz="800" b="1" i="0" u="none" strike="noStrike" dirty="0" err="1" smtClean="0">
                          <a:solidFill>
                            <a:srgbClr val="FFFFFF"/>
                          </a:solidFill>
                          <a:effectLst/>
                          <a:latin typeface="Arial Narrow"/>
                        </a:rPr>
                        <a:t>until</a:t>
                      </a:r>
                      <a:r>
                        <a:rPr lang="pl-PL" sz="800" b="1" i="0" u="none" strike="noStrike" dirty="0" smtClean="0">
                          <a:solidFill>
                            <a:srgbClr val="FFFFFF"/>
                          </a:solidFill>
                          <a:effectLst/>
                          <a:latin typeface="Arial Narrow"/>
                        </a:rPr>
                        <a:t> </a:t>
                      </a:r>
                      <a:r>
                        <a:rPr lang="pl-PL" sz="800" b="1" i="0" u="none" strike="noStrike" dirty="0">
                          <a:solidFill>
                            <a:srgbClr val="FFFFFF"/>
                          </a:solidFill>
                          <a:effectLst/>
                          <a:latin typeface="Arial Narrow"/>
                        </a:rPr>
                        <a:t>2012</a:t>
                      </a:r>
                    </a:p>
                  </a:txBody>
                  <a:tcPr marL="0" marR="0" marT="0" marB="0">
                    <a:lnL>
                      <a:noFill/>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FFFFFF"/>
                          </a:solidFill>
                          <a:effectLst/>
                          <a:latin typeface="Arial Narrow"/>
                        </a:rPr>
                        <a:t>2012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err="1" smtClean="0">
                          <a:solidFill>
                            <a:srgbClr val="FFFFFF"/>
                          </a:solidFill>
                          <a:effectLst/>
                          <a:latin typeface="Arial Narrow"/>
                        </a:rPr>
                        <a:t>after</a:t>
                      </a:r>
                      <a:r>
                        <a:rPr lang="pl-PL" sz="800" b="1" i="0" u="none" strike="noStrike" baseline="0" dirty="0" smtClean="0">
                          <a:solidFill>
                            <a:srgbClr val="FFFFFF"/>
                          </a:solidFill>
                          <a:effectLst/>
                          <a:latin typeface="Arial Narrow"/>
                        </a:rPr>
                        <a:t> </a:t>
                      </a:r>
                      <a:r>
                        <a:rPr lang="pl-PL" sz="800" b="1" i="0" u="none" strike="noStrike" dirty="0" smtClean="0">
                          <a:solidFill>
                            <a:srgbClr val="FFFFFF"/>
                          </a:solidFill>
                          <a:effectLst/>
                          <a:latin typeface="Arial Narrow"/>
                        </a:rPr>
                        <a:t>2012</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r>
              <a:tr h="266021">
                <a:tc>
                  <a:txBody>
                    <a:bodyPr/>
                    <a:lstStyle/>
                    <a:p>
                      <a:pPr algn="ctr" rtl="0" fontAlgn="t"/>
                      <a:r>
                        <a:rPr lang="pl-PL" sz="800" b="1" i="0" u="none" strike="noStrike" dirty="0" err="1" smtClean="0">
                          <a:solidFill>
                            <a:srgbClr val="FFFFFF"/>
                          </a:solidFill>
                          <a:effectLst/>
                          <a:latin typeface="Arial Narrow"/>
                        </a:rPr>
                        <a:t>Biomass</a:t>
                      </a:r>
                      <a:r>
                        <a:rPr lang="pl-PL" sz="800" b="1" i="0" u="none" strike="noStrike" baseline="0" dirty="0" smtClean="0">
                          <a:solidFill>
                            <a:srgbClr val="FFFFFF"/>
                          </a:solidFill>
                          <a:effectLst/>
                          <a:latin typeface="Arial Narrow"/>
                        </a:rPr>
                        <a:t> Power Plant </a:t>
                      </a:r>
                      <a:r>
                        <a:rPr lang="pl-PL" sz="800" b="1" i="0" u="none" strike="noStrike" baseline="0" dirty="0" err="1" smtClean="0">
                          <a:solidFill>
                            <a:srgbClr val="FFFFFF"/>
                          </a:solidFill>
                          <a:effectLst/>
                          <a:latin typeface="Arial Narrow"/>
                        </a:rPr>
                        <a:t>South</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19 064</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252 382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a:solidFill>
                            <a:srgbClr val="000000"/>
                          </a:solidFill>
                          <a:effectLst/>
                          <a:latin typeface="Arial Narrow"/>
                        </a:rPr>
                        <a:t>271 446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1</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a:solidFill>
                            <a:srgbClr val="000000"/>
                          </a:solidFill>
                          <a:effectLst/>
                          <a:latin typeface="Arial Narrow"/>
                        </a:rPr>
                        <a:t>185 966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185 966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171 416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dirty="0">
                          <a:solidFill>
                            <a:srgbClr val="000000"/>
                          </a:solidFill>
                          <a:effectLst/>
                          <a:latin typeface="Arial Narrow"/>
                        </a:rPr>
                        <a:t>171 416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GPBE EAST</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3 383</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11 473</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14 856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Development </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dirty="0">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000000"/>
                          </a:solidFill>
                          <a:effectLst/>
                          <a:latin typeface="Arial Narrow"/>
                        </a:rPr>
                        <a:t>3 383</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30 536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609 765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643 685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2012">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r>
              <a:tr h="159613">
                <a:tc>
                  <a:txBody>
                    <a:bodyPr/>
                    <a:lstStyle/>
                    <a:p>
                      <a:pPr algn="l" fontAlgn="b"/>
                      <a:r>
                        <a:rPr lang="pl-PL" sz="1050" b="1" i="0" u="none" strike="noStrike" dirty="0" smtClean="0">
                          <a:solidFill>
                            <a:srgbClr val="F26C08"/>
                          </a:solidFill>
                          <a:effectLst/>
                          <a:latin typeface="Calibri"/>
                        </a:rPr>
                        <a:t>CAPEX</a:t>
                      </a:r>
                      <a:endParaRPr lang="pl-PL" sz="1050" b="1" i="0" u="none" strike="noStrike" dirty="0">
                        <a:solidFill>
                          <a:srgbClr val="F26C08"/>
                        </a:solidFill>
                        <a:effectLst/>
                        <a:latin typeface="Calibri"/>
                      </a:endParaRPr>
                    </a:p>
                  </a:txBody>
                  <a:tcPr marL="0" marR="0" marT="0" marB="0" anchor="b">
                    <a:lnL>
                      <a:noFill/>
                    </a:lnL>
                    <a:lnR>
                      <a:noFill/>
                    </a:lnR>
                    <a:lnT>
                      <a:noFill/>
                    </a:lnT>
                    <a:lnB>
                      <a:noFill/>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pl-PL" sz="8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r>
              <a:tr h="159613">
                <a:tc>
                  <a:txBody>
                    <a:bodyPr/>
                    <a:lstStyle/>
                    <a:p>
                      <a:pPr algn="l" fontAlgn="b"/>
                      <a:endParaRPr lang="pl-PL" sz="900" b="0" i="0" u="none" strike="noStrike">
                        <a:solidFill>
                          <a:srgbClr val="000000"/>
                        </a:solidFill>
                        <a:effectLst/>
                        <a:latin typeface="Calibri"/>
                      </a:endParaRPr>
                    </a:p>
                  </a:txBody>
                  <a:tcPr marL="0" marR="0" marT="0"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rtl="0" fontAlgn="t"/>
                      <a:r>
                        <a:rPr lang="pl-PL" sz="800" b="1" i="0" u="none" strike="noStrike" dirty="0" err="1" smtClean="0">
                          <a:solidFill>
                            <a:srgbClr val="FFFFFF"/>
                          </a:solidFill>
                          <a:effectLst/>
                          <a:latin typeface="Arial Narrow"/>
                        </a:rPr>
                        <a:t>Until</a:t>
                      </a:r>
                      <a:r>
                        <a:rPr lang="pl-PL" sz="800" b="1" i="0" u="none" strike="noStrike" dirty="0" smtClean="0">
                          <a:solidFill>
                            <a:srgbClr val="FFFFFF"/>
                          </a:solidFill>
                          <a:effectLst/>
                          <a:latin typeface="Arial Narrow"/>
                        </a:rPr>
                        <a:t> 2012</a:t>
                      </a:r>
                      <a:endParaRPr lang="pl-PL" sz="800" b="1" i="0" u="none" strike="noStrike" dirty="0">
                        <a:solidFill>
                          <a:srgbClr val="FFFFFF"/>
                        </a:solidFill>
                        <a:effectLst/>
                        <a:latin typeface="Arial Narrow"/>
                      </a:endParaRPr>
                    </a:p>
                  </a:txBody>
                  <a:tcPr marL="0" marR="0" marT="0" marB="0">
                    <a:lnL>
                      <a:noFill/>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FFFFFF"/>
                          </a:solidFill>
                          <a:effectLst/>
                          <a:latin typeface="Arial Narrow"/>
                        </a:rPr>
                        <a:t>2012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err="1" smtClean="0">
                          <a:solidFill>
                            <a:srgbClr val="FFFFFF"/>
                          </a:solidFill>
                          <a:effectLst/>
                          <a:latin typeface="Arial Narrow"/>
                        </a:rPr>
                        <a:t>after</a:t>
                      </a:r>
                      <a:r>
                        <a:rPr lang="pl-PL" sz="800" b="1" i="0" u="none" strike="noStrike" dirty="0" smtClean="0">
                          <a:solidFill>
                            <a:srgbClr val="FFFFFF"/>
                          </a:solidFill>
                          <a:effectLst/>
                          <a:latin typeface="Arial Narrow"/>
                        </a:rPr>
                        <a:t> </a:t>
                      </a:r>
                      <a:r>
                        <a:rPr lang="pl-PL" sz="800" b="1" i="0" u="none" strike="noStrike" dirty="0">
                          <a:solidFill>
                            <a:srgbClr val="FFFFFF"/>
                          </a:solidFill>
                          <a:effectLst/>
                          <a:latin typeface="Arial Narrow"/>
                        </a:rPr>
                        <a:t>2012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r>
              <a:tr h="266021">
                <a:tc>
                  <a:txBody>
                    <a:bodyPr/>
                    <a:lstStyle/>
                    <a:p>
                      <a:pPr algn="ctr" rtl="0" fontAlgn="t"/>
                      <a:r>
                        <a:rPr lang="pl-PL" sz="800" b="1" i="0" u="none" strike="noStrike" dirty="0" err="1" smtClean="0">
                          <a:solidFill>
                            <a:srgbClr val="FFFFFF"/>
                          </a:solidFill>
                          <a:effectLst/>
                          <a:latin typeface="Arial Narrow"/>
                        </a:rPr>
                        <a:t>Biomass</a:t>
                      </a:r>
                      <a:r>
                        <a:rPr lang="pl-PL" sz="800" b="1" i="0" u="none" strike="noStrike" baseline="0" dirty="0" smtClean="0">
                          <a:solidFill>
                            <a:srgbClr val="FFFFFF"/>
                          </a:solidFill>
                          <a:effectLst/>
                          <a:latin typeface="Arial Narrow"/>
                        </a:rPr>
                        <a:t> Power Plant </a:t>
                      </a:r>
                      <a:r>
                        <a:rPr lang="pl-PL" sz="800" b="1" i="0" u="none" strike="noStrike" baseline="0" dirty="0" err="1" smtClean="0">
                          <a:solidFill>
                            <a:srgbClr val="FFFFFF"/>
                          </a:solidFill>
                          <a:effectLst/>
                          <a:latin typeface="Arial Narrow"/>
                        </a:rPr>
                        <a:t>South</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939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107 285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252 382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dirty="0">
                          <a:solidFill>
                            <a:srgbClr val="000000"/>
                          </a:solidFill>
                          <a:effectLst/>
                          <a:latin typeface="Arial Narrow"/>
                        </a:rPr>
                        <a:t>360 605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1</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dirty="0">
                          <a:solidFill>
                            <a:srgbClr val="000000"/>
                          </a:solidFill>
                          <a:effectLst/>
                          <a:latin typeface="Arial Narrow"/>
                        </a:rPr>
                        <a:t>3 657</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a:solidFill>
                            <a:srgbClr val="000000"/>
                          </a:solidFill>
                          <a:effectLst/>
                          <a:latin typeface="Arial Narrow"/>
                        </a:rPr>
                        <a:t>1 705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242 513</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247 875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a:t>
                      </a:r>
                      <a:r>
                        <a:rPr lang="pl-PL" sz="800" b="1" i="0" u="none" strike="noStrike" dirty="0">
                          <a:solidFill>
                            <a:srgbClr val="FFFFFF"/>
                          </a:solidFill>
                          <a:effectLst/>
                          <a:latin typeface="Arial Narrow"/>
                        </a:rPr>
                        <a:t>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2 818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3 228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dirty="0">
                          <a:solidFill>
                            <a:srgbClr val="000000"/>
                          </a:solidFill>
                          <a:effectLst/>
                          <a:latin typeface="Arial Narrow"/>
                        </a:rPr>
                        <a:t>222 446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dirty="0">
                          <a:solidFill>
                            <a:srgbClr val="000000"/>
                          </a:solidFill>
                          <a:effectLst/>
                          <a:latin typeface="Arial Narrow"/>
                        </a:rPr>
                        <a:t>228 492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GPBE EAST</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dirty="0">
                          <a:solidFill>
                            <a:srgbClr val="000000"/>
                          </a:solidFill>
                          <a:effectLst/>
                          <a:latin typeface="Arial Narrow"/>
                        </a:rPr>
                        <a:t>11 800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a:solidFill>
                            <a:srgbClr val="000000"/>
                          </a:solidFill>
                          <a:effectLst/>
                          <a:latin typeface="Arial Narrow"/>
                        </a:rPr>
                        <a:t>13 686</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0" i="0" u="none" strike="noStrike" dirty="0">
                          <a:solidFill>
                            <a:srgbClr val="000000"/>
                          </a:solidFill>
                          <a:effectLst/>
                          <a:latin typeface="Arial Narrow"/>
                        </a:rPr>
                        <a:t>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25 485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r h="159613">
                <a:tc>
                  <a:txBody>
                    <a:bodyPr/>
                    <a:lstStyle/>
                    <a:p>
                      <a:pPr algn="ctr" rtl="0" fontAlgn="t"/>
                      <a:r>
                        <a:rPr lang="pl-PL" sz="800" b="1" i="0" u="none" strike="noStrike" dirty="0" smtClean="0">
                          <a:solidFill>
                            <a:srgbClr val="FFFFFF"/>
                          </a:solidFill>
                          <a:effectLst/>
                          <a:latin typeface="Arial Narrow"/>
                        </a:rPr>
                        <a:t>WF Development </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0" i="0" u="none" strike="noStrike">
                          <a:solidFill>
                            <a:srgbClr val="000000"/>
                          </a:solidFill>
                          <a:effectLst/>
                          <a:latin typeface="Arial Narrow"/>
                        </a:rPr>
                        <a:t>0</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40 465</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0" i="0" u="none" strike="noStrike">
                          <a:solidFill>
                            <a:srgbClr val="000000"/>
                          </a:solidFill>
                          <a:effectLst/>
                          <a:latin typeface="Arial Narrow"/>
                        </a:rPr>
                        <a:t>119 079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c>
                  <a:txBody>
                    <a:bodyPr/>
                    <a:lstStyle/>
                    <a:p>
                      <a:pPr algn="ctr" rtl="0" fontAlgn="t"/>
                      <a:r>
                        <a:rPr lang="pl-PL" sz="800" b="1" i="0" u="none" strike="noStrike" dirty="0">
                          <a:solidFill>
                            <a:srgbClr val="000000"/>
                          </a:solidFill>
                          <a:effectLst/>
                          <a:latin typeface="Arial Narrow"/>
                        </a:rPr>
                        <a:t>159 544</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A3F"/>
                    </a:solidFill>
                  </a:tcPr>
                </a:tc>
              </a:tr>
              <a:tr h="159613">
                <a:tc>
                  <a:txBody>
                    <a:bodyPr/>
                    <a:lstStyle/>
                    <a:p>
                      <a:pPr algn="ctr" rtl="0" fontAlgn="t"/>
                      <a:r>
                        <a:rPr lang="pl-PL" sz="800" b="1" i="0" u="none" strike="noStrike" dirty="0" smtClean="0">
                          <a:solidFill>
                            <a:srgbClr val="FFFFFF"/>
                          </a:solidFill>
                          <a:effectLst/>
                          <a:latin typeface="Arial Narrow"/>
                        </a:rPr>
                        <a:t>SUM</a:t>
                      </a:r>
                      <a:endParaRPr lang="pl-PL" sz="800" b="1" i="0" u="none" strike="noStrike" dirty="0">
                        <a:solidFill>
                          <a:srgbClr val="FFFFFF"/>
                        </a:solidFill>
                        <a:effectLst/>
                        <a:latin typeface="Arial Narrow"/>
                      </a:endParaRPr>
                    </a:p>
                  </a:txBody>
                  <a:tcPr marL="0" marR="0" marT="0" marB="0">
                    <a:lnL w="63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9933"/>
                    </a:solidFill>
                  </a:tcPr>
                </a:tc>
                <a:tc>
                  <a:txBody>
                    <a:bodyPr/>
                    <a:lstStyle/>
                    <a:p>
                      <a:pPr algn="ctr" rtl="0" fontAlgn="t"/>
                      <a:r>
                        <a:rPr lang="pl-PL" sz="800" b="1" i="0" u="none" strike="noStrike">
                          <a:solidFill>
                            <a:srgbClr val="000000"/>
                          </a:solidFill>
                          <a:effectLst/>
                          <a:latin typeface="Arial Narrow"/>
                        </a:rPr>
                        <a:t>19 214</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166 368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a:solidFill>
                            <a:srgbClr val="000000"/>
                          </a:solidFill>
                          <a:effectLst/>
                          <a:latin typeface="Arial Narrow"/>
                        </a:rPr>
                        <a:t>836 420</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c>
                  <a:txBody>
                    <a:bodyPr/>
                    <a:lstStyle/>
                    <a:p>
                      <a:pPr algn="ctr" rtl="0" fontAlgn="t"/>
                      <a:r>
                        <a:rPr lang="pl-PL" sz="800" b="1" i="0" u="none" strike="noStrike" dirty="0">
                          <a:solidFill>
                            <a:srgbClr val="000000"/>
                          </a:solidFill>
                          <a:effectLst/>
                          <a:latin typeface="Arial Narrow"/>
                        </a:rPr>
                        <a:t>1 022 002</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EAA2"/>
                    </a:solidFill>
                  </a:tcPr>
                </a:tc>
              </a:tr>
            </a:tbl>
          </a:graphicData>
        </a:graphic>
      </p:graphicFrame>
    </p:spTree>
    <p:extLst>
      <p:ext uri="{BB962C8B-B14F-4D97-AF65-F5344CB8AC3E}">
        <p14:creationId xmlns:p14="http://schemas.microsoft.com/office/powerpoint/2010/main" val="708887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1"/>
          <p:cNvSpPr>
            <a:spLocks noGrp="1"/>
          </p:cNvSpPr>
          <p:nvPr>
            <p:ph type="sldNum" sz="quarter" idx="12"/>
          </p:nvPr>
        </p:nvSpPr>
        <p:spPr>
          <a:noFill/>
        </p:spPr>
        <p:txBody>
          <a:bodyPr/>
          <a:lstStyle/>
          <a:p>
            <a:fld id="{652EA600-9429-4328-B9D8-FDD3AB13520B}" type="slidenum">
              <a:rPr lang="pl-PL" smtClean="0"/>
              <a:pPr/>
              <a:t>29</a:t>
            </a:fld>
            <a:endParaRPr lang="pl-PL" dirty="0" smtClean="0"/>
          </a:p>
        </p:txBody>
      </p:sp>
      <p:pic>
        <p:nvPicPr>
          <p:cNvPr id="24579"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21508" name="pole tekstowe 3"/>
          <p:cNvSpPr txBox="1">
            <a:spLocks noChangeArrowheads="1"/>
          </p:cNvSpPr>
          <p:nvPr/>
        </p:nvSpPr>
        <p:spPr bwMode="auto">
          <a:xfrm>
            <a:off x="971550" y="4005263"/>
            <a:ext cx="1401346"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Summary</a:t>
            </a:r>
            <a:endParaRPr lang="pl-PL" sz="2200" b="1"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71002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971550" y="3860800"/>
            <a:ext cx="3509963" cy="427038"/>
          </a:xfrm>
          <a:prstGeom prst="rect">
            <a:avLst/>
          </a:prstGeom>
          <a:noFill/>
          <a:ln w="9525">
            <a:noFill/>
            <a:miter lim="800000"/>
            <a:headEnd/>
            <a:tailEnd/>
          </a:ln>
        </p:spPr>
        <p:txBody>
          <a:bodyPr wrap="none">
            <a:spAutoFit/>
          </a:bodyPr>
          <a:lstStyle/>
          <a:p>
            <a:r>
              <a:rPr lang="pl-PL" sz="2200" b="1" dirty="0">
                <a:solidFill>
                  <a:srgbClr val="E3DED1"/>
                </a:solidFill>
                <a:latin typeface="Trebuchet MS" pitchFamily="34" charset="0"/>
              </a:rPr>
              <a:t>Lorem Ipsum Padle Imput</a:t>
            </a:r>
          </a:p>
        </p:txBody>
      </p:sp>
      <p:pic>
        <p:nvPicPr>
          <p:cNvPr id="5123" name="Picture 5" descr="logo"/>
          <p:cNvPicPr>
            <a:picLocks noChangeAspect="1" noChangeArrowheads="1"/>
          </p:cNvPicPr>
          <p:nvPr/>
        </p:nvPicPr>
        <p:blipFill>
          <a:blip r:embed="rId2" cstate="print"/>
          <a:srcRect/>
          <a:stretch>
            <a:fillRect/>
          </a:stretch>
        </p:blipFill>
        <p:spPr bwMode="auto">
          <a:xfrm>
            <a:off x="1116013" y="333375"/>
            <a:ext cx="2500312" cy="6731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11269" name="pole tekstowe 4"/>
          <p:cNvSpPr txBox="1">
            <a:spLocks noChangeArrowheads="1"/>
          </p:cNvSpPr>
          <p:nvPr/>
        </p:nvSpPr>
        <p:spPr bwMode="auto">
          <a:xfrm>
            <a:off x="971550" y="4076700"/>
            <a:ext cx="2344744" cy="430887"/>
          </a:xfrm>
          <a:prstGeom prst="rect">
            <a:avLst/>
          </a:prstGeom>
          <a:noFill/>
          <a:ln w="9525">
            <a:noFill/>
            <a:miter lim="800000"/>
            <a:headEnd/>
            <a:tailEnd/>
          </a:ln>
        </p:spPr>
        <p:txBody>
          <a:bodyPr wrap="none">
            <a:spAutoFit/>
          </a:bodyPr>
          <a:lstStyle/>
          <a:p>
            <a:pPr>
              <a:defRPr/>
            </a:pPr>
            <a:r>
              <a:rPr lang="pl-PL" sz="2200" b="1" dirty="0" smtClean="0">
                <a:solidFill>
                  <a:prstClr val="white">
                    <a:lumMod val="50000"/>
                  </a:prstClr>
                </a:solidFill>
                <a:latin typeface="Trebuchet MS" pitchFamily="34" charset="0"/>
              </a:rPr>
              <a:t>Business </a:t>
            </a:r>
            <a:r>
              <a:rPr lang="pl-PL" sz="2200" b="1" dirty="0" err="1">
                <a:solidFill>
                  <a:prstClr val="white">
                    <a:lumMod val="50000"/>
                  </a:prstClr>
                </a:solidFill>
                <a:latin typeface="Trebuchet MS" pitchFamily="34" charset="0"/>
              </a:rPr>
              <a:t>R</a:t>
            </a:r>
            <a:r>
              <a:rPr lang="pl-PL" sz="2200" b="1" dirty="0" err="1" smtClean="0">
                <a:solidFill>
                  <a:prstClr val="white">
                    <a:lumMod val="50000"/>
                  </a:prstClr>
                </a:solidFill>
                <a:latin typeface="Trebuchet MS" pitchFamily="34" charset="0"/>
              </a:rPr>
              <a:t>eview</a:t>
            </a:r>
            <a:endParaRPr lang="pl-PL" sz="2200" b="1" dirty="0">
              <a:solidFill>
                <a:prstClr val="white">
                  <a:lumMod val="50000"/>
                </a:prstClr>
              </a:solidFill>
              <a:latin typeface="Trebuchet MS" pitchFamily="34" charset="0"/>
            </a:endParaRPr>
          </a:p>
        </p:txBody>
      </p:sp>
      <p:sp>
        <p:nvSpPr>
          <p:cNvPr id="12294" name="Symbol zastępczy numeru slajdu 5"/>
          <p:cNvSpPr>
            <a:spLocks noGrp="1"/>
          </p:cNvSpPr>
          <p:nvPr>
            <p:ph type="sldNum" sz="quarter" idx="12"/>
          </p:nvPr>
        </p:nvSpPr>
        <p:spPr>
          <a:xfrm>
            <a:off x="7235825" y="6616700"/>
            <a:ext cx="2133600" cy="482600"/>
          </a:xfrm>
        </p:spPr>
        <p:txBody>
          <a:bodyPr/>
          <a:lstStyle/>
          <a:p>
            <a:pPr>
              <a:defRPr/>
            </a:pPr>
            <a:endParaRPr lang="pl-PL" sz="800" dirty="0" smtClean="0">
              <a:solidFill>
                <a:prstClr val="black">
                  <a:lumMod val="50000"/>
                  <a:lumOff val="50000"/>
                </a:prstClr>
              </a:solidFill>
            </a:endParaRPr>
          </a:p>
        </p:txBody>
      </p:sp>
    </p:spTree>
    <p:extLst>
      <p:ext uri="{BB962C8B-B14F-4D97-AF65-F5344CB8AC3E}">
        <p14:creationId xmlns:p14="http://schemas.microsoft.com/office/powerpoint/2010/main" val="3730221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1"/>
          <p:cNvSpPr>
            <a:spLocks noGrp="1"/>
          </p:cNvSpPr>
          <p:nvPr>
            <p:ph type="sldNum" sz="quarter" idx="12"/>
          </p:nvPr>
        </p:nvSpPr>
        <p:spPr>
          <a:noFill/>
        </p:spPr>
        <p:txBody>
          <a:bodyPr/>
          <a:lstStyle/>
          <a:p>
            <a:fld id="{8108F402-65C1-44BE-B755-8A22D9B9E0F9}" type="slidenum">
              <a:rPr lang="pl-PL" smtClean="0"/>
              <a:pPr/>
              <a:t>30</a:t>
            </a:fld>
            <a:endParaRPr lang="pl-PL" dirty="0" smtClean="0"/>
          </a:p>
        </p:txBody>
      </p:sp>
      <p:pic>
        <p:nvPicPr>
          <p:cNvPr id="25603" name="Picture 2"/>
          <p:cNvPicPr>
            <a:picLocks noChangeAspect="1" noChangeArrowheads="1"/>
          </p:cNvPicPr>
          <p:nvPr/>
        </p:nvPicPr>
        <p:blipFill>
          <a:blip r:embed="rId2" cstate="print"/>
          <a:srcRect/>
          <a:stretch>
            <a:fillRect/>
          </a:stretch>
        </p:blipFill>
        <p:spPr bwMode="auto">
          <a:xfrm>
            <a:off x="0" y="0"/>
            <a:ext cx="9071768" cy="6858000"/>
          </a:xfrm>
          <a:prstGeom prst="rect">
            <a:avLst/>
          </a:prstGeom>
          <a:noFill/>
          <a:ln w="9525">
            <a:noFill/>
            <a:miter lim="800000"/>
            <a:headEnd/>
            <a:tailEnd/>
          </a:ln>
        </p:spPr>
      </p:pic>
      <p:sp>
        <p:nvSpPr>
          <p:cNvPr id="22532" name="pole tekstowe 3"/>
          <p:cNvSpPr txBox="1">
            <a:spLocks noChangeArrowheads="1"/>
          </p:cNvSpPr>
          <p:nvPr/>
        </p:nvSpPr>
        <p:spPr bwMode="auto">
          <a:xfrm>
            <a:off x="3851920" y="682848"/>
            <a:ext cx="1183337" cy="369332"/>
          </a:xfrm>
          <a:prstGeom prst="rect">
            <a:avLst/>
          </a:prstGeom>
          <a:noFill/>
          <a:ln w="9525">
            <a:noFill/>
            <a:miter lim="800000"/>
            <a:headEnd/>
            <a:tailEnd/>
          </a:ln>
        </p:spPr>
        <p:txBody>
          <a:bodyPr wrap="none">
            <a:spAutoFit/>
          </a:bodyPr>
          <a:lstStyle/>
          <a:p>
            <a:pPr>
              <a:defRPr/>
            </a:pPr>
            <a:r>
              <a:rPr lang="pl-PL" b="1" dirty="0" err="1" smtClean="0">
                <a:solidFill>
                  <a:schemeClr val="bg1">
                    <a:lumMod val="50000"/>
                  </a:schemeClr>
                </a:solidFill>
                <a:latin typeface="Trebuchet MS" pitchFamily="34" charset="0"/>
              </a:rPr>
              <a:t>Summary</a:t>
            </a:r>
            <a:endParaRPr lang="pl-PL" b="1" dirty="0">
              <a:solidFill>
                <a:schemeClr val="bg1">
                  <a:lumMod val="50000"/>
                </a:schemeClr>
              </a:solidFill>
              <a:latin typeface="Trebuchet MS" pitchFamily="34" charset="0"/>
            </a:endParaRPr>
          </a:p>
        </p:txBody>
      </p:sp>
      <p:sp>
        <p:nvSpPr>
          <p:cNvPr id="24581" name="Prostokąt 5"/>
          <p:cNvSpPr>
            <a:spLocks noChangeArrowheads="1"/>
          </p:cNvSpPr>
          <p:nvPr/>
        </p:nvSpPr>
        <p:spPr bwMode="auto">
          <a:xfrm>
            <a:off x="506264" y="1909614"/>
            <a:ext cx="7920038" cy="2203680"/>
          </a:xfrm>
          <a:prstGeom prst="rect">
            <a:avLst/>
          </a:prstGeom>
          <a:noFill/>
          <a:ln w="9525">
            <a:noFill/>
            <a:miter lim="800000"/>
            <a:headEnd/>
            <a:tailEnd/>
          </a:ln>
        </p:spPr>
        <p:txBody>
          <a:bodyPr wrap="square">
            <a:spAutoFit/>
          </a:bodyPr>
          <a:lstStyle/>
          <a:p>
            <a:pPr marL="358775" indent="-358775" defTabSz="957263">
              <a:lnSpc>
                <a:spcPct val="150000"/>
              </a:lnSpc>
              <a:spcBef>
                <a:spcPct val="20000"/>
              </a:spcBef>
              <a:buClr>
                <a:srgbClr val="FE5B00"/>
              </a:buClr>
              <a:buSzPct val="85000"/>
              <a:buFont typeface="Arial" pitchFamily="34" charset="0"/>
              <a:buChar char="■"/>
              <a:defRPr/>
            </a:pPr>
            <a:r>
              <a:rPr lang="en-US" sz="1400" dirty="0"/>
              <a:t>Adjusted Net </a:t>
            </a:r>
            <a:r>
              <a:rPr lang="pl-PL" sz="1400" dirty="0"/>
              <a:t>Profit </a:t>
            </a:r>
            <a:r>
              <a:rPr lang="en-US" sz="1400" dirty="0"/>
              <a:t>and Adjusted EBITDA excluding Wind </a:t>
            </a:r>
            <a:r>
              <a:rPr lang="pl-PL" sz="1400" dirty="0"/>
              <a:t>F</a:t>
            </a:r>
            <a:r>
              <a:rPr lang="en-US" sz="1400" dirty="0"/>
              <a:t>arm</a:t>
            </a:r>
            <a:r>
              <a:rPr lang="pl-PL" sz="1400" dirty="0"/>
              <a:t>s</a:t>
            </a:r>
            <a:r>
              <a:rPr lang="en-US" sz="1400" dirty="0"/>
              <a:t> sales above budget and higher than last year</a:t>
            </a:r>
            <a:endParaRPr lang="pl-PL" sz="1400" dirty="0">
              <a:solidFill>
                <a:srgbClr val="FF0000"/>
              </a:solidFill>
            </a:endParaRPr>
          </a:p>
          <a:p>
            <a:pPr marL="358775" indent="-358775" defTabSz="957263">
              <a:lnSpc>
                <a:spcPct val="150000"/>
              </a:lnSpc>
              <a:spcBef>
                <a:spcPct val="20000"/>
              </a:spcBef>
              <a:buClr>
                <a:srgbClr val="FE5B00"/>
              </a:buClr>
              <a:buSzPct val="85000"/>
              <a:buFont typeface="Arial" pitchFamily="34" charset="0"/>
              <a:buChar char="■"/>
              <a:defRPr/>
            </a:pPr>
            <a:r>
              <a:rPr lang="pl-PL" sz="1400" dirty="0" smtClean="0">
                <a:latin typeface="+mn-lt"/>
              </a:rPr>
              <a:t>Progress in Wind </a:t>
            </a:r>
            <a:r>
              <a:rPr lang="pl-PL" sz="1400" dirty="0" err="1" smtClean="0">
                <a:latin typeface="+mn-lt"/>
              </a:rPr>
              <a:t>Farms</a:t>
            </a:r>
            <a:r>
              <a:rPr lang="pl-PL" sz="1400" dirty="0" smtClean="0">
                <a:latin typeface="+mn-lt"/>
              </a:rPr>
              <a:t> development</a:t>
            </a:r>
          </a:p>
          <a:p>
            <a:pPr marL="358775" indent="-358775" defTabSz="957263">
              <a:lnSpc>
                <a:spcPct val="150000"/>
              </a:lnSpc>
              <a:spcBef>
                <a:spcPct val="20000"/>
              </a:spcBef>
              <a:buClr>
                <a:srgbClr val="FE5B00"/>
              </a:buClr>
              <a:buSzPct val="85000"/>
              <a:buFont typeface="Arial" pitchFamily="34" charset="0"/>
              <a:buChar char="■"/>
              <a:defRPr/>
            </a:pPr>
            <a:r>
              <a:rPr lang="pl-PL" sz="1400" dirty="0" err="1" smtClean="0"/>
              <a:t>Launch</a:t>
            </a:r>
            <a:r>
              <a:rPr lang="pl-PL" sz="1400" dirty="0" smtClean="0"/>
              <a:t> of </a:t>
            </a:r>
            <a:r>
              <a:rPr lang="pl-PL" sz="1400" dirty="0" err="1" smtClean="0"/>
              <a:t>production</a:t>
            </a:r>
            <a:r>
              <a:rPr lang="pl-PL" sz="1400" dirty="0" smtClean="0"/>
              <a:t> in </a:t>
            </a:r>
            <a:r>
              <a:rPr lang="pl-PL" sz="1400" dirty="0"/>
              <a:t>WF Modlikowice and WF </a:t>
            </a:r>
            <a:r>
              <a:rPr lang="pl-PL" sz="1400" dirty="0" smtClean="0"/>
              <a:t>Łukaszów</a:t>
            </a:r>
            <a:endParaRPr lang="pl-PL" sz="1400" dirty="0"/>
          </a:p>
          <a:p>
            <a:pPr marL="358775" lvl="1" indent="-358775" defTabSz="957263">
              <a:lnSpc>
                <a:spcPct val="150000"/>
              </a:lnSpc>
              <a:spcBef>
                <a:spcPct val="20000"/>
              </a:spcBef>
              <a:buClr>
                <a:srgbClr val="FE5B00"/>
              </a:buClr>
              <a:buSzPct val="85000"/>
              <a:buFont typeface="Arial" pitchFamily="34" charset="0"/>
              <a:buChar char="■"/>
              <a:defRPr/>
            </a:pPr>
            <a:r>
              <a:rPr lang="pl-PL" sz="1400" dirty="0" smtClean="0"/>
              <a:t>Start of </a:t>
            </a:r>
            <a:r>
              <a:rPr lang="pl-PL" sz="1400" dirty="0" err="1" smtClean="0"/>
              <a:t>construction</a:t>
            </a:r>
            <a:r>
              <a:rPr lang="pl-PL" sz="1400" dirty="0" smtClean="0"/>
              <a:t> </a:t>
            </a:r>
            <a:r>
              <a:rPr lang="pl-PL" sz="1400" dirty="0"/>
              <a:t>of </a:t>
            </a:r>
            <a:r>
              <a:rPr lang="pl-PL" sz="1400" dirty="0" err="1"/>
              <a:t>Biomass</a:t>
            </a:r>
            <a:r>
              <a:rPr lang="pl-PL" sz="1400" dirty="0"/>
              <a:t> East </a:t>
            </a:r>
            <a:r>
              <a:rPr lang="pl-PL" sz="1400" dirty="0" err="1"/>
              <a:t>according</a:t>
            </a:r>
            <a:r>
              <a:rPr lang="pl-PL" sz="1400" dirty="0"/>
              <a:t> to the </a:t>
            </a:r>
            <a:r>
              <a:rPr lang="pl-PL" sz="1400" dirty="0" err="1"/>
              <a:t>schedule</a:t>
            </a:r>
            <a:endParaRPr lang="pl-PL" sz="1400" dirty="0"/>
          </a:p>
          <a:p>
            <a:pPr marL="358775" indent="-358775" defTabSz="957263">
              <a:lnSpc>
                <a:spcPct val="150000"/>
              </a:lnSpc>
              <a:spcBef>
                <a:spcPct val="20000"/>
              </a:spcBef>
              <a:buClr>
                <a:srgbClr val="FE5B00"/>
              </a:buClr>
              <a:buSzPct val="85000"/>
              <a:buFont typeface="Arial" pitchFamily="34" charset="0"/>
              <a:buChar char="■"/>
              <a:defRPr/>
            </a:pPr>
            <a:r>
              <a:rPr lang="pl-PL" sz="1400" dirty="0" smtClean="0">
                <a:latin typeface="+mn-lt"/>
              </a:rPr>
              <a:t>Progress in development of </a:t>
            </a:r>
            <a:r>
              <a:rPr lang="pl-PL" sz="1400" dirty="0" err="1" smtClean="0">
                <a:latin typeface="+mn-lt"/>
              </a:rPr>
              <a:t>biomass</a:t>
            </a:r>
            <a:r>
              <a:rPr lang="pl-PL" sz="1400" dirty="0" smtClean="0">
                <a:latin typeface="+mn-lt"/>
              </a:rPr>
              <a:t> </a:t>
            </a:r>
            <a:r>
              <a:rPr lang="pl-PL" sz="1400" dirty="0" err="1" smtClean="0">
                <a:latin typeface="+mn-lt"/>
              </a:rPr>
              <a:t>power</a:t>
            </a:r>
            <a:r>
              <a:rPr lang="pl-PL" sz="1400" dirty="0" smtClean="0">
                <a:latin typeface="+mn-lt"/>
              </a:rPr>
              <a:t> </a:t>
            </a:r>
            <a:r>
              <a:rPr lang="pl-PL" sz="1400" dirty="0" err="1" smtClean="0">
                <a:latin typeface="+mn-lt"/>
              </a:rPr>
              <a:t>plants</a:t>
            </a:r>
            <a:endParaRPr lang="pl-PL" sz="1400" dirty="0">
              <a:latin typeface="+mn-lt"/>
            </a:endParaRPr>
          </a:p>
        </p:txBody>
      </p:sp>
      <p:sp>
        <p:nvSpPr>
          <p:cNvPr id="6" name="pole tekstowe 5"/>
          <p:cNvSpPr txBox="1"/>
          <p:nvPr/>
        </p:nvSpPr>
        <p:spPr>
          <a:xfrm>
            <a:off x="8459788" y="6446311"/>
            <a:ext cx="300082" cy="215444"/>
          </a:xfrm>
          <a:prstGeom prst="rect">
            <a:avLst/>
          </a:prstGeom>
          <a:noFill/>
        </p:spPr>
        <p:txBody>
          <a:bodyPr wrap="none">
            <a:spAutoFit/>
          </a:bodyPr>
          <a:lstStyle/>
          <a:p>
            <a:pPr>
              <a:defRPr/>
            </a:pPr>
            <a:r>
              <a:rPr lang="pl-PL" sz="800" dirty="0" smtClean="0">
                <a:solidFill>
                  <a:schemeClr val="tx1">
                    <a:lumMod val="50000"/>
                    <a:lumOff val="50000"/>
                  </a:schemeClr>
                </a:solidFill>
              </a:rPr>
              <a:t>30</a:t>
            </a:r>
            <a:endParaRPr lang="pl-PL"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539750" y="1773238"/>
            <a:ext cx="7920038" cy="1311275"/>
          </a:xfrm>
          <a:prstGeom prst="rect">
            <a:avLst/>
          </a:prstGeom>
          <a:noFill/>
          <a:ln w="9525">
            <a:noFill/>
            <a:miter lim="800000"/>
            <a:headEnd/>
            <a:tailEnd/>
          </a:ln>
        </p:spPr>
        <p:txBody>
          <a:bodyPr>
            <a:spAutoFit/>
          </a:bodyPr>
          <a:lstStyle/>
          <a:p>
            <a:pPr>
              <a:lnSpc>
                <a:spcPct val="120000"/>
              </a:lnSpc>
            </a:pPr>
            <a:endParaRPr lang="pl-PL" sz="12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p:txBody>
      </p:sp>
      <p:pic>
        <p:nvPicPr>
          <p:cNvPr id="6147" name="Picture 6" descr="logo"/>
          <p:cNvPicPr>
            <a:picLocks noChangeAspect="1" noChangeArrowheads="1"/>
          </p:cNvPicPr>
          <p:nvPr/>
        </p:nvPicPr>
        <p:blipFill>
          <a:blip r:embed="rId2" cstate="print"/>
          <a:srcRect/>
          <a:stretch>
            <a:fillRect/>
          </a:stretch>
        </p:blipFill>
        <p:spPr bwMode="auto">
          <a:xfrm>
            <a:off x="539750" y="404813"/>
            <a:ext cx="2519363" cy="803275"/>
          </a:xfrm>
          <a:prstGeom prst="rect">
            <a:avLst/>
          </a:prstGeom>
          <a:noFill/>
          <a:ln w="9525">
            <a:noFill/>
            <a:miter lim="800000"/>
            <a:headEnd/>
            <a:tailEnd/>
          </a:ln>
        </p:spPr>
      </p:pic>
      <p:sp>
        <p:nvSpPr>
          <p:cNvPr id="7" name="Symbol zastępczy numeru slajdu 6"/>
          <p:cNvSpPr>
            <a:spLocks noGrp="1"/>
          </p:cNvSpPr>
          <p:nvPr>
            <p:ph type="sldNum" sz="quarter" idx="12"/>
          </p:nvPr>
        </p:nvSpPr>
        <p:spPr/>
        <p:txBody>
          <a:bodyPr/>
          <a:lstStyle/>
          <a:p>
            <a:pPr>
              <a:defRPr/>
            </a:pPr>
            <a:fld id="{E48DE5BC-2C71-4042-879B-36FD947B34BF}" type="slidenum">
              <a:rPr lang="pl-PL" sz="800">
                <a:solidFill>
                  <a:prstClr val="white">
                    <a:lumMod val="50000"/>
                  </a:prstClr>
                </a:solidFill>
              </a:rPr>
              <a:pPr>
                <a:defRPr/>
              </a:pPr>
              <a:t>4</a:t>
            </a:fld>
            <a:endParaRPr lang="pl-PL" sz="800" dirty="0">
              <a:solidFill>
                <a:prstClr val="white">
                  <a:lumMod val="50000"/>
                </a:prstClr>
              </a:solidFill>
            </a:endParaRPr>
          </a:p>
        </p:txBody>
      </p:sp>
      <p:sp>
        <p:nvSpPr>
          <p:cNvPr id="9221" name="pole tekstowe 5"/>
          <p:cNvSpPr txBox="1">
            <a:spLocks noChangeArrowheads="1"/>
          </p:cNvSpPr>
          <p:nvPr/>
        </p:nvSpPr>
        <p:spPr bwMode="auto">
          <a:xfrm>
            <a:off x="3635896" y="620688"/>
            <a:ext cx="2955489" cy="369332"/>
          </a:xfrm>
          <a:prstGeom prst="rect">
            <a:avLst/>
          </a:prstGeom>
          <a:noFill/>
          <a:ln w="9525">
            <a:noFill/>
            <a:miter lim="800000"/>
            <a:headEnd/>
            <a:tailEnd/>
          </a:ln>
        </p:spPr>
        <p:txBody>
          <a:bodyPr wrap="none">
            <a:spAutoFit/>
          </a:bodyPr>
          <a:lstStyle/>
          <a:p>
            <a:pPr>
              <a:defRPr/>
            </a:pPr>
            <a:r>
              <a:rPr lang="pl-PL" b="1" dirty="0" smtClean="0">
                <a:solidFill>
                  <a:prstClr val="white">
                    <a:lumMod val="50000"/>
                  </a:prstClr>
                </a:solidFill>
                <a:latin typeface="Trebuchet MS" pitchFamily="34" charset="0"/>
              </a:rPr>
              <a:t>Business </a:t>
            </a:r>
            <a:r>
              <a:rPr lang="pl-PL" b="1" dirty="0" err="1" smtClean="0">
                <a:solidFill>
                  <a:prstClr val="white">
                    <a:lumMod val="50000"/>
                  </a:prstClr>
                </a:solidFill>
                <a:latin typeface="Trebuchet MS" pitchFamily="34" charset="0"/>
              </a:rPr>
              <a:t>Review</a:t>
            </a:r>
            <a:r>
              <a:rPr lang="pl-PL" b="1" dirty="0" smtClean="0">
                <a:solidFill>
                  <a:prstClr val="white">
                    <a:lumMod val="50000"/>
                  </a:prstClr>
                </a:solidFill>
                <a:latin typeface="Trebuchet MS" pitchFamily="34" charset="0"/>
              </a:rPr>
              <a:t> - </a:t>
            </a:r>
            <a:r>
              <a:rPr lang="pl-PL" b="1" dirty="0" err="1" smtClean="0">
                <a:solidFill>
                  <a:prstClr val="white">
                    <a:lumMod val="50000"/>
                  </a:prstClr>
                </a:solidFill>
                <a:latin typeface="Trebuchet MS" pitchFamily="34" charset="0"/>
              </a:rPr>
              <a:t>Metrics</a:t>
            </a:r>
            <a:endParaRPr lang="pl-PL" b="1" dirty="0">
              <a:solidFill>
                <a:prstClr val="white">
                  <a:lumMod val="50000"/>
                </a:prstClr>
              </a:solidFill>
              <a:latin typeface="Trebuchet MS" pitchFamily="34" charset="0"/>
            </a:endParaRPr>
          </a:p>
        </p:txBody>
      </p:sp>
      <p:sp>
        <p:nvSpPr>
          <p:cNvPr id="9222" name="Prostokąt 5"/>
          <p:cNvSpPr>
            <a:spLocks noChangeArrowheads="1"/>
          </p:cNvSpPr>
          <p:nvPr/>
        </p:nvSpPr>
        <p:spPr bwMode="auto">
          <a:xfrm>
            <a:off x="430212" y="1556792"/>
            <a:ext cx="7814196" cy="3000821"/>
          </a:xfrm>
          <a:prstGeom prst="rect">
            <a:avLst/>
          </a:prstGeom>
          <a:noFill/>
          <a:ln w="9525">
            <a:noFill/>
            <a:miter lim="800000"/>
            <a:headEnd/>
            <a:tailEnd/>
          </a:ln>
        </p:spPr>
        <p:txBody>
          <a:bodyPr wrap="square">
            <a:spAutoFit/>
          </a:bodyPr>
          <a:lstStyle/>
          <a:p>
            <a:pPr marL="261938" indent="-261938">
              <a:lnSpc>
                <a:spcPct val="150000"/>
              </a:lnSpc>
              <a:buClr>
                <a:srgbClr val="F07F09"/>
              </a:buClr>
              <a:buFont typeface="Arial" pitchFamily="34" charset="0"/>
              <a:buChar char="■"/>
              <a:defRPr/>
            </a:pPr>
            <a:r>
              <a:rPr lang="en-US" sz="1400" dirty="0" smtClean="0"/>
              <a:t>20</a:t>
            </a:r>
            <a:r>
              <a:rPr lang="pl-PL" sz="1400" dirty="0"/>
              <a:t>11</a:t>
            </a:r>
            <a:r>
              <a:rPr lang="en-US" sz="1400" dirty="0"/>
              <a:t> </a:t>
            </a:r>
            <a:r>
              <a:rPr lang="en-US" sz="1400" dirty="0">
                <a:latin typeface="Arial"/>
              </a:rPr>
              <a:t>adjusted EBITDA excluding Wind Farms sale amounted to PLN </a:t>
            </a:r>
            <a:r>
              <a:rPr lang="pl-PL" sz="1400" dirty="0" smtClean="0">
                <a:latin typeface="Arial"/>
              </a:rPr>
              <a:t>56</a:t>
            </a:r>
            <a:r>
              <a:rPr lang="en-US" sz="1400" dirty="0" smtClean="0">
                <a:latin typeface="Arial"/>
              </a:rPr>
              <a:t>.</a:t>
            </a:r>
            <a:r>
              <a:rPr lang="pl-PL" sz="1400" dirty="0" smtClean="0">
                <a:latin typeface="Arial"/>
              </a:rPr>
              <a:t>4</a:t>
            </a:r>
            <a:r>
              <a:rPr lang="en-US" sz="1400" dirty="0" smtClean="0">
                <a:latin typeface="Arial"/>
              </a:rPr>
              <a:t> </a:t>
            </a:r>
            <a:r>
              <a:rPr lang="en-US" sz="1400" dirty="0">
                <a:latin typeface="Arial"/>
              </a:rPr>
              <a:t>mil</a:t>
            </a:r>
            <a:r>
              <a:rPr lang="pl-PL" sz="1400" dirty="0">
                <a:latin typeface="Arial"/>
              </a:rPr>
              <a:t>.</a:t>
            </a:r>
            <a:r>
              <a:rPr lang="en-US" sz="1400" dirty="0">
                <a:latin typeface="Arial"/>
              </a:rPr>
              <a:t> </a:t>
            </a:r>
            <a:r>
              <a:rPr lang="pl-PL" sz="1400" dirty="0">
                <a:latin typeface="Arial"/>
              </a:rPr>
              <a:t>and </a:t>
            </a:r>
            <a:r>
              <a:rPr lang="en-US" sz="1400" dirty="0">
                <a:latin typeface="Arial"/>
              </a:rPr>
              <a:t>was above </a:t>
            </a:r>
            <a:r>
              <a:rPr lang="pl-PL" sz="1400" dirty="0" smtClean="0">
                <a:latin typeface="Arial"/>
              </a:rPr>
              <a:t> </a:t>
            </a:r>
            <a:r>
              <a:rPr lang="en-US" sz="1400" dirty="0" smtClean="0">
                <a:latin typeface="Arial"/>
              </a:rPr>
              <a:t>2010 </a:t>
            </a:r>
            <a:r>
              <a:rPr lang="en-US" sz="1400" dirty="0">
                <a:latin typeface="Arial"/>
              </a:rPr>
              <a:t>level by PLN </a:t>
            </a:r>
            <a:r>
              <a:rPr lang="pl-PL" sz="1400" dirty="0" smtClean="0">
                <a:latin typeface="Arial"/>
              </a:rPr>
              <a:t>3</a:t>
            </a:r>
            <a:r>
              <a:rPr lang="en-US" sz="1400" dirty="0" smtClean="0">
                <a:latin typeface="Arial"/>
              </a:rPr>
              <a:t>.</a:t>
            </a:r>
            <a:r>
              <a:rPr lang="pl-PL" sz="1400" dirty="0">
                <a:latin typeface="Arial"/>
              </a:rPr>
              <a:t>1</a:t>
            </a:r>
            <a:r>
              <a:rPr lang="en-US" sz="1400" dirty="0" smtClean="0">
                <a:latin typeface="Arial"/>
              </a:rPr>
              <a:t> </a:t>
            </a:r>
            <a:r>
              <a:rPr lang="en-US" sz="1400" dirty="0">
                <a:latin typeface="Arial"/>
              </a:rPr>
              <a:t>mil.</a:t>
            </a:r>
            <a:endParaRPr lang="pl-PL" sz="1400" dirty="0">
              <a:latin typeface="Arial"/>
            </a:endParaRPr>
          </a:p>
          <a:p>
            <a:pPr>
              <a:lnSpc>
                <a:spcPct val="150000"/>
              </a:lnSpc>
              <a:buClr>
                <a:srgbClr val="F07F09"/>
              </a:buClr>
              <a:defRPr/>
            </a:pPr>
            <a:endParaRPr lang="pl-PL" sz="1400" dirty="0">
              <a:solidFill>
                <a:srgbClr val="FF0000"/>
              </a:solidFill>
              <a:latin typeface="Arial"/>
            </a:endParaRPr>
          </a:p>
          <a:p>
            <a:pPr marL="261938" indent="-261938">
              <a:lnSpc>
                <a:spcPct val="150000"/>
              </a:lnSpc>
              <a:buClr>
                <a:srgbClr val="F07F09"/>
              </a:buClr>
              <a:buFont typeface="Arial" pitchFamily="34" charset="0"/>
              <a:buChar char="■"/>
              <a:defRPr/>
            </a:pPr>
            <a:r>
              <a:rPr lang="en-US" sz="1400" dirty="0" smtClean="0"/>
              <a:t>20</a:t>
            </a:r>
            <a:r>
              <a:rPr lang="pl-PL" sz="1400" dirty="0"/>
              <a:t>11</a:t>
            </a:r>
            <a:r>
              <a:rPr lang="en-US" sz="1400" dirty="0"/>
              <a:t> </a:t>
            </a:r>
            <a:r>
              <a:rPr lang="en-US" sz="1400" dirty="0">
                <a:latin typeface="Arial" pitchFamily="34" charset="0"/>
                <a:cs typeface="Arial" pitchFamily="34" charset="0"/>
              </a:rPr>
              <a:t>Net Profit excluding FX on balance sheet valuation and Wind Farms sale amounted to PLN </a:t>
            </a:r>
            <a:r>
              <a:rPr lang="pl-PL" sz="1400" dirty="0" smtClean="0">
                <a:latin typeface="Arial" pitchFamily="34" charset="0"/>
                <a:cs typeface="Arial" pitchFamily="34" charset="0"/>
              </a:rPr>
              <a:t>32</a:t>
            </a:r>
            <a:r>
              <a:rPr lang="en-US" sz="1400" dirty="0" smtClean="0">
                <a:latin typeface="Arial" pitchFamily="34" charset="0"/>
                <a:cs typeface="Arial" pitchFamily="34" charset="0"/>
              </a:rPr>
              <a:t>.</a:t>
            </a:r>
            <a:r>
              <a:rPr lang="pl-PL" sz="1400" dirty="0">
                <a:latin typeface="Arial" pitchFamily="34" charset="0"/>
                <a:cs typeface="Arial" pitchFamily="34" charset="0"/>
              </a:rPr>
              <a:t>8</a:t>
            </a:r>
            <a:r>
              <a:rPr lang="en-US" sz="1400" dirty="0" smtClean="0">
                <a:latin typeface="Arial" pitchFamily="34" charset="0"/>
                <a:cs typeface="Arial" pitchFamily="34" charset="0"/>
              </a:rPr>
              <a:t> </a:t>
            </a:r>
            <a:r>
              <a:rPr lang="en-US" sz="1400" dirty="0">
                <a:latin typeface="Arial" pitchFamily="34" charset="0"/>
                <a:cs typeface="Arial" pitchFamily="34" charset="0"/>
              </a:rPr>
              <a:t>mil</a:t>
            </a:r>
            <a:r>
              <a:rPr lang="pl-PL" sz="1400" dirty="0">
                <a:latin typeface="Arial" pitchFamily="34" charset="0"/>
                <a:cs typeface="Arial" pitchFamily="34" charset="0"/>
              </a:rPr>
              <a:t>.</a:t>
            </a:r>
            <a:r>
              <a:rPr lang="en-US" sz="1400" dirty="0">
                <a:latin typeface="Arial" pitchFamily="34" charset="0"/>
                <a:cs typeface="Arial" pitchFamily="34" charset="0"/>
              </a:rPr>
              <a:t> and was above </a:t>
            </a:r>
            <a:r>
              <a:rPr lang="en-US" sz="1400" dirty="0" smtClean="0">
                <a:latin typeface="Arial" pitchFamily="34" charset="0"/>
                <a:cs typeface="Arial" pitchFamily="34" charset="0"/>
              </a:rPr>
              <a:t>20</a:t>
            </a:r>
            <a:r>
              <a:rPr lang="pl-PL" sz="1400" dirty="0">
                <a:latin typeface="Arial" pitchFamily="34" charset="0"/>
                <a:cs typeface="Arial" pitchFamily="34" charset="0"/>
              </a:rPr>
              <a:t>10</a:t>
            </a:r>
            <a:r>
              <a:rPr lang="en-US" sz="1400" dirty="0">
                <a:latin typeface="Arial" pitchFamily="34" charset="0"/>
                <a:cs typeface="Arial" pitchFamily="34" charset="0"/>
              </a:rPr>
              <a:t> level by PLN </a:t>
            </a:r>
            <a:r>
              <a:rPr lang="pl-PL" sz="1400" dirty="0" smtClean="0">
                <a:latin typeface="Arial" pitchFamily="34" charset="0"/>
                <a:cs typeface="Arial" pitchFamily="34" charset="0"/>
              </a:rPr>
              <a:t>3.4</a:t>
            </a:r>
            <a:r>
              <a:rPr lang="en-US" sz="1400" dirty="0" smtClean="0">
                <a:latin typeface="Arial" pitchFamily="34" charset="0"/>
                <a:cs typeface="Arial" pitchFamily="34" charset="0"/>
              </a:rPr>
              <a:t> </a:t>
            </a:r>
            <a:r>
              <a:rPr lang="en-US" sz="1400" dirty="0">
                <a:latin typeface="Arial" pitchFamily="34" charset="0"/>
                <a:cs typeface="Arial" pitchFamily="34" charset="0"/>
              </a:rPr>
              <a:t>mil</a:t>
            </a:r>
            <a:r>
              <a:rPr lang="en-US" sz="1400" dirty="0" smtClean="0">
                <a:latin typeface="Arial" pitchFamily="34" charset="0"/>
                <a:cs typeface="Arial" pitchFamily="34" charset="0"/>
              </a:rPr>
              <a:t>.</a:t>
            </a:r>
            <a:endParaRPr lang="pl-PL" sz="1400" dirty="0">
              <a:solidFill>
                <a:srgbClr val="FF0000"/>
              </a:solidFill>
              <a:latin typeface="Arial"/>
            </a:endParaRPr>
          </a:p>
          <a:p>
            <a:pPr marL="261938" indent="-261938">
              <a:lnSpc>
                <a:spcPct val="150000"/>
              </a:lnSpc>
              <a:buClr>
                <a:srgbClr val="F07F09"/>
              </a:buClr>
              <a:defRPr/>
            </a:pPr>
            <a:endParaRPr lang="pl-PL" sz="1400" dirty="0">
              <a:solidFill>
                <a:srgbClr val="FF0000"/>
              </a:solidFill>
              <a:latin typeface="Arial"/>
            </a:endParaRPr>
          </a:p>
          <a:p>
            <a:pPr marL="261938" indent="-261938">
              <a:lnSpc>
                <a:spcPct val="150000"/>
              </a:lnSpc>
              <a:buClr>
                <a:srgbClr val="F07F09"/>
              </a:buClr>
              <a:buFont typeface="Arial" pitchFamily="34" charset="0"/>
              <a:buChar char="■"/>
              <a:defRPr/>
            </a:pPr>
            <a:r>
              <a:rPr lang="en-US" sz="1400" dirty="0" smtClean="0"/>
              <a:t>20</a:t>
            </a:r>
            <a:r>
              <a:rPr lang="pl-PL" sz="1400" dirty="0"/>
              <a:t>11</a:t>
            </a:r>
            <a:r>
              <a:rPr lang="en-US" sz="1400" dirty="0"/>
              <a:t> Net </a:t>
            </a:r>
            <a:r>
              <a:rPr lang="en-GB" sz="1400" dirty="0"/>
              <a:t>Profit including FX on </a:t>
            </a:r>
            <a:r>
              <a:rPr lang="en-US" sz="1400" dirty="0"/>
              <a:t>balance sheet valuation</a:t>
            </a:r>
            <a:r>
              <a:rPr lang="pl-PL" sz="1400" dirty="0"/>
              <a:t> </a:t>
            </a:r>
            <a:r>
              <a:rPr lang="en-US" sz="1400" dirty="0"/>
              <a:t>and Wind Farms</a:t>
            </a:r>
            <a:r>
              <a:rPr lang="pl-PL" sz="1400" dirty="0"/>
              <a:t> sale </a:t>
            </a:r>
            <a:r>
              <a:rPr lang="en-GB" sz="1400" dirty="0"/>
              <a:t>amounted</a:t>
            </a:r>
            <a:r>
              <a:rPr lang="en-US" sz="1400" dirty="0"/>
              <a:t> </a:t>
            </a:r>
            <a:r>
              <a:rPr lang="pl-PL" sz="1400" dirty="0"/>
              <a:t>to</a:t>
            </a:r>
            <a:r>
              <a:rPr lang="en-US" sz="1400" dirty="0"/>
              <a:t> PLN </a:t>
            </a:r>
            <a:r>
              <a:rPr lang="pl-PL" sz="1400" dirty="0" smtClean="0"/>
              <a:t>69.6</a:t>
            </a:r>
            <a:r>
              <a:rPr lang="en-US" sz="1400" dirty="0" smtClean="0"/>
              <a:t> </a:t>
            </a:r>
            <a:r>
              <a:rPr lang="en-US" sz="1400" dirty="0"/>
              <a:t>mil</a:t>
            </a:r>
            <a:r>
              <a:rPr lang="pl-PL" sz="1400" dirty="0"/>
              <a:t>. </a:t>
            </a:r>
            <a:r>
              <a:rPr lang="en-GB" sz="1400" dirty="0"/>
              <a:t>and was </a:t>
            </a:r>
            <a:r>
              <a:rPr lang="pl-PL" sz="1400" dirty="0" err="1" smtClean="0"/>
              <a:t>above</a:t>
            </a:r>
            <a:r>
              <a:rPr lang="pl-PL" sz="1400" dirty="0" smtClean="0"/>
              <a:t> 2010</a:t>
            </a:r>
            <a:r>
              <a:rPr lang="en-US" sz="1400" dirty="0" smtClean="0"/>
              <a:t> </a:t>
            </a:r>
            <a:r>
              <a:rPr lang="en-US" sz="1400" dirty="0"/>
              <a:t>level by PLN </a:t>
            </a:r>
            <a:r>
              <a:rPr lang="pl-PL" sz="1400" dirty="0" smtClean="0"/>
              <a:t>8.0</a:t>
            </a:r>
            <a:r>
              <a:rPr lang="en-US" sz="1400" dirty="0" smtClean="0"/>
              <a:t> </a:t>
            </a:r>
            <a:r>
              <a:rPr lang="en-US" sz="1400" dirty="0"/>
              <a:t>mil</a:t>
            </a:r>
            <a:r>
              <a:rPr lang="pl-PL" sz="1400" dirty="0"/>
              <a:t>.</a:t>
            </a:r>
            <a:endParaRPr lang="pl-PL" sz="1400" dirty="0">
              <a:solidFill>
                <a:srgbClr val="515151"/>
              </a:solidFill>
            </a:endParaRPr>
          </a:p>
          <a:p>
            <a:pPr marL="261938" indent="-261938">
              <a:lnSpc>
                <a:spcPct val="150000"/>
              </a:lnSpc>
              <a:buClr>
                <a:srgbClr val="F07F09"/>
              </a:buClr>
              <a:buFont typeface="Arial" pitchFamily="34" charset="0"/>
              <a:buChar char="■"/>
              <a:defRPr/>
            </a:pPr>
            <a:endParaRPr lang="pl-PL" sz="1400" dirty="0">
              <a:solidFill>
                <a:srgbClr val="FF0000"/>
              </a:solidFill>
              <a:latin typeface="Arial"/>
            </a:endParaRPr>
          </a:p>
        </p:txBody>
      </p:sp>
    </p:spTree>
    <p:extLst>
      <p:ext uri="{BB962C8B-B14F-4D97-AF65-F5344CB8AC3E}">
        <p14:creationId xmlns:p14="http://schemas.microsoft.com/office/powerpoint/2010/main" val="100474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539750" y="1773238"/>
            <a:ext cx="7920038" cy="1311275"/>
          </a:xfrm>
          <a:prstGeom prst="rect">
            <a:avLst/>
          </a:prstGeom>
          <a:noFill/>
          <a:ln w="9525">
            <a:noFill/>
            <a:miter lim="800000"/>
            <a:headEnd/>
            <a:tailEnd/>
          </a:ln>
        </p:spPr>
        <p:txBody>
          <a:bodyPr>
            <a:spAutoFit/>
          </a:bodyPr>
          <a:lstStyle/>
          <a:p>
            <a:pPr>
              <a:lnSpc>
                <a:spcPct val="120000"/>
              </a:lnSpc>
            </a:pPr>
            <a:endParaRPr lang="pl-PL" sz="12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a:p>
            <a:pPr>
              <a:lnSpc>
                <a:spcPct val="120000"/>
              </a:lnSpc>
            </a:pPr>
            <a:endParaRPr lang="pl-PL" sz="1100" dirty="0">
              <a:solidFill>
                <a:srgbClr val="515151"/>
              </a:solidFill>
            </a:endParaRPr>
          </a:p>
        </p:txBody>
      </p:sp>
      <p:pic>
        <p:nvPicPr>
          <p:cNvPr id="7171" name="Picture 6" descr="logo"/>
          <p:cNvPicPr>
            <a:picLocks noChangeAspect="1" noChangeArrowheads="1"/>
          </p:cNvPicPr>
          <p:nvPr/>
        </p:nvPicPr>
        <p:blipFill>
          <a:blip r:embed="rId2" cstate="print"/>
          <a:srcRect/>
          <a:stretch>
            <a:fillRect/>
          </a:stretch>
        </p:blipFill>
        <p:spPr bwMode="auto">
          <a:xfrm>
            <a:off x="539750" y="404813"/>
            <a:ext cx="2519363" cy="803275"/>
          </a:xfrm>
          <a:prstGeom prst="rect">
            <a:avLst/>
          </a:prstGeom>
          <a:noFill/>
          <a:ln w="9525">
            <a:noFill/>
            <a:miter lim="800000"/>
            <a:headEnd/>
            <a:tailEnd/>
          </a:ln>
        </p:spPr>
      </p:pic>
      <p:sp>
        <p:nvSpPr>
          <p:cNvPr id="7" name="Symbol zastępczy numeru slajdu 6"/>
          <p:cNvSpPr>
            <a:spLocks noGrp="1"/>
          </p:cNvSpPr>
          <p:nvPr>
            <p:ph type="sldNum" sz="quarter" idx="12"/>
          </p:nvPr>
        </p:nvSpPr>
        <p:spPr/>
        <p:txBody>
          <a:bodyPr/>
          <a:lstStyle/>
          <a:p>
            <a:pPr>
              <a:defRPr/>
            </a:pPr>
            <a:fld id="{418648CF-10E3-4776-928A-382F87A1468A}" type="slidenum">
              <a:rPr lang="pl-PL" sz="800">
                <a:solidFill>
                  <a:prstClr val="white">
                    <a:lumMod val="50000"/>
                  </a:prstClr>
                </a:solidFill>
              </a:rPr>
              <a:pPr>
                <a:defRPr/>
              </a:pPr>
              <a:t>5</a:t>
            </a:fld>
            <a:endParaRPr lang="pl-PL" sz="800" dirty="0">
              <a:solidFill>
                <a:prstClr val="white">
                  <a:lumMod val="50000"/>
                </a:prstClr>
              </a:solidFill>
            </a:endParaRPr>
          </a:p>
        </p:txBody>
      </p:sp>
      <p:sp>
        <p:nvSpPr>
          <p:cNvPr id="10245" name="pole tekstowe 5"/>
          <p:cNvSpPr txBox="1">
            <a:spLocks noChangeArrowheads="1"/>
          </p:cNvSpPr>
          <p:nvPr/>
        </p:nvSpPr>
        <p:spPr bwMode="auto">
          <a:xfrm>
            <a:off x="3635896" y="620688"/>
            <a:ext cx="3229602" cy="369332"/>
          </a:xfrm>
          <a:prstGeom prst="rect">
            <a:avLst/>
          </a:prstGeom>
          <a:noFill/>
          <a:ln w="9525">
            <a:noFill/>
            <a:miter lim="800000"/>
            <a:headEnd/>
            <a:tailEnd/>
          </a:ln>
        </p:spPr>
        <p:txBody>
          <a:bodyPr wrap="none">
            <a:spAutoFit/>
          </a:bodyPr>
          <a:lstStyle/>
          <a:p>
            <a:pPr>
              <a:defRPr/>
            </a:pPr>
            <a:r>
              <a:rPr lang="pl-PL" b="1" dirty="0" smtClean="0">
                <a:solidFill>
                  <a:prstClr val="white">
                    <a:lumMod val="50000"/>
                  </a:prstClr>
                </a:solidFill>
                <a:latin typeface="Trebuchet MS" pitchFamily="34" charset="0"/>
              </a:rPr>
              <a:t>Business </a:t>
            </a:r>
            <a:r>
              <a:rPr lang="pl-PL" b="1" dirty="0" err="1" smtClean="0">
                <a:solidFill>
                  <a:prstClr val="white">
                    <a:lumMod val="50000"/>
                  </a:prstClr>
                </a:solidFill>
                <a:latin typeface="Trebuchet MS" pitchFamily="34" charset="0"/>
              </a:rPr>
              <a:t>Review</a:t>
            </a:r>
            <a:r>
              <a:rPr lang="pl-PL" b="1" dirty="0">
                <a:solidFill>
                  <a:prstClr val="white">
                    <a:lumMod val="50000"/>
                  </a:prstClr>
                </a:solidFill>
                <a:latin typeface="Trebuchet MS" pitchFamily="34" charset="0"/>
              </a:rPr>
              <a:t> </a:t>
            </a:r>
            <a:r>
              <a:rPr lang="pl-PL" b="1" dirty="0" smtClean="0">
                <a:solidFill>
                  <a:prstClr val="white">
                    <a:lumMod val="50000"/>
                  </a:prstClr>
                </a:solidFill>
                <a:latin typeface="Trebuchet MS" pitchFamily="34" charset="0"/>
              </a:rPr>
              <a:t>- </a:t>
            </a:r>
            <a:r>
              <a:rPr lang="pl-PL" b="1" dirty="0" err="1" smtClean="0">
                <a:solidFill>
                  <a:prstClr val="white">
                    <a:lumMod val="50000"/>
                  </a:prstClr>
                </a:solidFill>
                <a:latin typeface="Trebuchet MS" pitchFamily="34" charset="0"/>
              </a:rPr>
              <a:t>Highlights</a:t>
            </a:r>
            <a:endParaRPr lang="pl-PL" b="1" dirty="0">
              <a:solidFill>
                <a:prstClr val="white">
                  <a:lumMod val="50000"/>
                </a:prstClr>
              </a:solidFill>
              <a:latin typeface="Trebuchet MS" pitchFamily="34" charset="0"/>
            </a:endParaRPr>
          </a:p>
        </p:txBody>
      </p:sp>
      <p:sp>
        <p:nvSpPr>
          <p:cNvPr id="10246" name="Prostokąt 7"/>
          <p:cNvSpPr>
            <a:spLocks noChangeArrowheads="1"/>
          </p:cNvSpPr>
          <p:nvPr/>
        </p:nvSpPr>
        <p:spPr bwMode="auto">
          <a:xfrm>
            <a:off x="466948" y="1628800"/>
            <a:ext cx="8065642" cy="4708981"/>
          </a:xfrm>
          <a:prstGeom prst="rect">
            <a:avLst/>
          </a:prstGeom>
          <a:noFill/>
          <a:ln w="9525">
            <a:noFill/>
            <a:miter lim="800000"/>
            <a:headEnd/>
            <a:tailEnd/>
          </a:ln>
        </p:spPr>
        <p:txBody>
          <a:bodyPr wrap="square">
            <a:spAutoFit/>
          </a:bodyPr>
          <a:lstStyle/>
          <a:p>
            <a:pPr>
              <a:lnSpc>
                <a:spcPts val="2000"/>
              </a:lnSpc>
              <a:defRPr/>
            </a:pPr>
            <a:r>
              <a:rPr lang="pl-PL" sz="1400" b="1" dirty="0" smtClean="0">
                <a:latin typeface="Arial"/>
              </a:rPr>
              <a:t>Wind </a:t>
            </a:r>
            <a:r>
              <a:rPr lang="pl-PL" sz="1400" b="1" dirty="0" err="1" smtClean="0">
                <a:latin typeface="Arial"/>
              </a:rPr>
              <a:t>Energy</a:t>
            </a:r>
            <a:endParaRPr lang="pl-PL" sz="1400" dirty="0">
              <a:latin typeface="Arial"/>
            </a:endParaRPr>
          </a:p>
          <a:p>
            <a:pPr marL="261938" lvl="2" indent="-261938">
              <a:lnSpc>
                <a:spcPts val="2000"/>
              </a:lnSpc>
              <a:buClr>
                <a:srgbClr val="F07F09"/>
              </a:buClr>
              <a:buFont typeface="Arial" pitchFamily="34" charset="0"/>
              <a:buChar char="■"/>
              <a:defRPr/>
            </a:pPr>
            <a:r>
              <a:rPr lang="en-US" sz="1400" dirty="0">
                <a:latin typeface="Arial" pitchFamily="34" charset="0"/>
                <a:cs typeface="Arial" pitchFamily="34" charset="0"/>
              </a:rPr>
              <a:t>Wind Development</a:t>
            </a:r>
            <a:r>
              <a:rPr lang="pl-PL" sz="1400" dirty="0">
                <a:latin typeface="Arial" pitchFamily="34" charset="0"/>
                <a:cs typeface="Arial" pitchFamily="34" charset="0"/>
              </a:rPr>
              <a:t> </a:t>
            </a:r>
            <a:r>
              <a:rPr lang="en-US" sz="1400" dirty="0">
                <a:latin typeface="Arial" pitchFamily="34" charset="0"/>
                <a:cs typeface="Arial" pitchFamily="34" charset="0"/>
              </a:rPr>
              <a:t>Pipeline on track</a:t>
            </a:r>
            <a:endParaRPr lang="pl-PL" sz="1400" dirty="0">
              <a:latin typeface="Arial" pitchFamily="34" charset="0"/>
              <a:cs typeface="Arial" pitchFamily="34" charset="0"/>
            </a:endParaRPr>
          </a:p>
          <a:p>
            <a:pPr marL="261938" lvl="2" indent="-261938">
              <a:lnSpc>
                <a:spcPts val="2000"/>
              </a:lnSpc>
              <a:buClr>
                <a:srgbClr val="F07F09"/>
              </a:buClr>
              <a:buFont typeface="Arial" pitchFamily="34" charset="0"/>
              <a:buChar char="■"/>
              <a:defRPr/>
            </a:pPr>
            <a:r>
              <a:rPr lang="en-US" sz="1400" dirty="0">
                <a:latin typeface="Arial" pitchFamily="34" charset="0"/>
                <a:cs typeface="Arial" pitchFamily="34" charset="0"/>
              </a:rPr>
              <a:t>Construction of WF </a:t>
            </a:r>
            <a:r>
              <a:rPr lang="en-US" sz="1400" dirty="0" err="1">
                <a:latin typeface="Arial" pitchFamily="34" charset="0"/>
                <a:cs typeface="Arial" pitchFamily="34" charset="0"/>
              </a:rPr>
              <a:t>Łukaszów</a:t>
            </a:r>
            <a:r>
              <a:rPr lang="en-US" sz="1400" dirty="0">
                <a:latin typeface="Arial" pitchFamily="34" charset="0"/>
                <a:cs typeface="Arial" pitchFamily="34" charset="0"/>
              </a:rPr>
              <a:t> and WF </a:t>
            </a:r>
            <a:r>
              <a:rPr lang="en-US" sz="1400" dirty="0" err="1">
                <a:latin typeface="Arial" pitchFamily="34" charset="0"/>
                <a:cs typeface="Arial" pitchFamily="34" charset="0"/>
              </a:rPr>
              <a:t>Modlikowice</a:t>
            </a:r>
            <a:r>
              <a:rPr lang="en-US" sz="1400" dirty="0">
                <a:latin typeface="Arial" pitchFamily="34" charset="0"/>
                <a:cs typeface="Arial" pitchFamily="34" charset="0"/>
              </a:rPr>
              <a:t> </a:t>
            </a:r>
            <a:r>
              <a:rPr lang="pl-PL" sz="1400" dirty="0" err="1" smtClean="0">
                <a:latin typeface="Arial" pitchFamily="34" charset="0"/>
                <a:cs typeface="Arial" pitchFamily="34" charset="0"/>
              </a:rPr>
              <a:t>completed</a:t>
            </a:r>
            <a:endParaRPr lang="pl-PL" sz="1400" dirty="0" smtClean="0">
              <a:latin typeface="Arial" pitchFamily="34" charset="0"/>
              <a:cs typeface="Arial" pitchFamily="34" charset="0"/>
            </a:endParaRPr>
          </a:p>
          <a:p>
            <a:pPr marL="261938" lvl="2" indent="-261938">
              <a:lnSpc>
                <a:spcPts val="2000"/>
              </a:lnSpc>
              <a:buClr>
                <a:srgbClr val="F07F09"/>
              </a:buClr>
              <a:buFont typeface="Arial" pitchFamily="34" charset="0"/>
              <a:buChar char="■"/>
              <a:defRPr/>
            </a:pPr>
            <a:r>
              <a:rPr lang="pl-PL" sz="1400" dirty="0" smtClean="0">
                <a:latin typeface="Arial" pitchFamily="34" charset="0"/>
                <a:cs typeface="Arial" pitchFamily="34" charset="0"/>
              </a:rPr>
              <a:t>In January 2012 </a:t>
            </a:r>
            <a:r>
              <a:rPr lang="en-US" sz="1400" dirty="0" smtClean="0">
                <a:latin typeface="Arial" pitchFamily="34" charset="0"/>
                <a:cs typeface="Arial" pitchFamily="34" charset="0"/>
              </a:rPr>
              <a:t>WF </a:t>
            </a:r>
            <a:r>
              <a:rPr lang="en-US" sz="1400" dirty="0" err="1">
                <a:latin typeface="Arial" pitchFamily="34" charset="0"/>
                <a:cs typeface="Arial" pitchFamily="34" charset="0"/>
              </a:rPr>
              <a:t>Łukaszów</a:t>
            </a:r>
            <a:r>
              <a:rPr lang="en-US" sz="1400" dirty="0">
                <a:latin typeface="Arial" pitchFamily="34" charset="0"/>
                <a:cs typeface="Arial" pitchFamily="34" charset="0"/>
              </a:rPr>
              <a:t> and WF </a:t>
            </a:r>
            <a:r>
              <a:rPr lang="en-US" sz="1400" dirty="0" err="1" smtClean="0">
                <a:latin typeface="Arial" pitchFamily="34" charset="0"/>
                <a:cs typeface="Arial" pitchFamily="34" charset="0"/>
              </a:rPr>
              <a:t>Modlikowice</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received</a:t>
            </a:r>
            <a:r>
              <a:rPr lang="pl-PL" sz="1400" dirty="0">
                <a:latin typeface="Arial" pitchFamily="34" charset="0"/>
                <a:cs typeface="Arial" pitchFamily="34" charset="0"/>
              </a:rPr>
              <a:t> PLN 31.7 </a:t>
            </a:r>
            <a:r>
              <a:rPr lang="pl-PL" sz="1400" dirty="0" smtClean="0">
                <a:latin typeface="Arial" pitchFamily="34" charset="0"/>
                <a:cs typeface="Arial" pitchFamily="34" charset="0"/>
              </a:rPr>
              <a:t>mil. </a:t>
            </a:r>
            <a:r>
              <a:rPr lang="pl-PL" sz="1400" dirty="0">
                <a:latin typeface="Arial" pitchFamily="34" charset="0"/>
                <a:cs typeface="Arial" pitchFamily="34" charset="0"/>
              </a:rPr>
              <a:t>a</a:t>
            </a:r>
            <a:r>
              <a:rPr lang="pl-PL" sz="1400" dirty="0" smtClean="0">
                <a:latin typeface="Arial" pitchFamily="34" charset="0"/>
                <a:cs typeface="Arial" pitchFamily="34" charset="0"/>
              </a:rPr>
              <a:t>s the </a:t>
            </a:r>
            <a:r>
              <a:rPr lang="en-US" sz="1400" dirty="0">
                <a:latin typeface="Arial" pitchFamily="34" charset="0"/>
                <a:cs typeface="Arial" pitchFamily="34" charset="0"/>
              </a:rPr>
              <a:t>EU subsidy </a:t>
            </a:r>
            <a:r>
              <a:rPr lang="pl-PL" sz="1400" dirty="0" err="1" smtClean="0">
                <a:latin typeface="Arial" pitchFamily="34" charset="0"/>
                <a:cs typeface="Arial" pitchFamily="34" charset="0"/>
              </a:rPr>
              <a:t>payment</a:t>
            </a:r>
            <a:r>
              <a:rPr lang="pl-PL" sz="1400" dirty="0">
                <a:latin typeface="Arial" pitchFamily="34" charset="0"/>
                <a:cs typeface="Arial" pitchFamily="34" charset="0"/>
              </a:rPr>
              <a:t> </a:t>
            </a:r>
            <a:r>
              <a:rPr lang="pl-PL" sz="1400" dirty="0" smtClean="0">
                <a:latin typeface="Arial" pitchFamily="34" charset="0"/>
                <a:cs typeface="Arial" pitchFamily="34" charset="0"/>
              </a:rPr>
              <a:t>and the </a:t>
            </a:r>
            <a:r>
              <a:rPr lang="pl-PL" sz="1400" dirty="0" err="1" smtClean="0">
                <a:latin typeface="Arial" pitchFamily="34" charset="0"/>
                <a:cs typeface="Arial" pitchFamily="34" charset="0"/>
              </a:rPr>
              <a:t>application</a:t>
            </a:r>
            <a:r>
              <a:rPr lang="pl-PL" sz="1400" dirty="0" smtClean="0">
                <a:latin typeface="Arial" pitchFamily="34" charset="0"/>
                <a:cs typeface="Arial" pitchFamily="34" charset="0"/>
              </a:rPr>
              <a:t> for the </a:t>
            </a:r>
            <a:r>
              <a:rPr lang="pl-PL" sz="1400" dirty="0" err="1" smtClean="0">
                <a:latin typeface="Arial" pitchFamily="34" charset="0"/>
                <a:cs typeface="Arial" pitchFamily="34" charset="0"/>
              </a:rPr>
              <a:t>next</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tranche</a:t>
            </a:r>
            <a:r>
              <a:rPr lang="pl-PL" sz="1400" dirty="0" smtClean="0">
                <a:latin typeface="Arial" pitchFamily="34" charset="0"/>
                <a:cs typeface="Arial" pitchFamily="34" charset="0"/>
              </a:rPr>
              <a:t> of PLN 22.2 mil. </a:t>
            </a:r>
            <a:r>
              <a:rPr lang="pl-PL" sz="1400" dirty="0" err="1" smtClean="0">
                <a:latin typeface="Arial" pitchFamily="34" charset="0"/>
                <a:cs typeface="Arial" pitchFamily="34" charset="0"/>
              </a:rPr>
              <a:t>has</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been</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accepted</a:t>
            </a:r>
            <a:r>
              <a:rPr lang="pl-PL" sz="1400" dirty="0" smtClean="0">
                <a:latin typeface="Arial" pitchFamily="34" charset="0"/>
                <a:cs typeface="Arial" pitchFamily="34" charset="0"/>
              </a:rPr>
              <a:t> for </a:t>
            </a:r>
            <a:r>
              <a:rPr lang="pl-PL" sz="1400" dirty="0" err="1" smtClean="0">
                <a:latin typeface="Arial" pitchFamily="34" charset="0"/>
                <a:cs typeface="Arial" pitchFamily="34" charset="0"/>
              </a:rPr>
              <a:t>reealization</a:t>
            </a:r>
            <a:endParaRPr lang="pl-PL" sz="1400" dirty="0" smtClean="0">
              <a:latin typeface="Arial" pitchFamily="34" charset="0"/>
              <a:cs typeface="Arial" pitchFamily="34" charset="0"/>
            </a:endParaRPr>
          </a:p>
          <a:p>
            <a:pPr marL="261938" lvl="2" indent="-261938">
              <a:lnSpc>
                <a:spcPts val="2000"/>
              </a:lnSpc>
              <a:buClr>
                <a:srgbClr val="F07F09"/>
              </a:buClr>
              <a:buFont typeface="Arial" pitchFamily="34" charset="0"/>
              <a:buChar char="■"/>
              <a:defRPr/>
            </a:pPr>
            <a:r>
              <a:rPr lang="pl-PL" sz="1400" dirty="0" smtClean="0">
                <a:latin typeface="Arial"/>
              </a:rPr>
              <a:t>2011 </a:t>
            </a:r>
            <a:r>
              <a:rPr lang="pl-PL" sz="1400" dirty="0">
                <a:latin typeface="Arial"/>
              </a:rPr>
              <a:t>WF Puck performance </a:t>
            </a:r>
            <a:r>
              <a:rPr lang="pl-PL" sz="1400" dirty="0" err="1" smtClean="0">
                <a:latin typeface="Arial"/>
              </a:rPr>
              <a:t>excluding</a:t>
            </a:r>
            <a:r>
              <a:rPr lang="pl-PL" sz="1400" dirty="0" smtClean="0">
                <a:latin typeface="Arial"/>
              </a:rPr>
              <a:t> </a:t>
            </a:r>
            <a:r>
              <a:rPr lang="pl-PL" sz="1400" dirty="0" err="1" smtClean="0">
                <a:latin typeface="Arial"/>
              </a:rPr>
              <a:t>unrealized</a:t>
            </a:r>
            <a:r>
              <a:rPr lang="pl-PL" sz="1400" dirty="0" smtClean="0">
                <a:latin typeface="Arial"/>
              </a:rPr>
              <a:t> FX </a:t>
            </a:r>
            <a:r>
              <a:rPr lang="pl-PL" sz="1400" dirty="0" err="1" smtClean="0">
                <a:latin typeface="Arial" pitchFamily="34" charset="0"/>
                <a:cs typeface="Arial" pitchFamily="34" charset="0"/>
              </a:rPr>
              <a:t>above</a:t>
            </a:r>
            <a:r>
              <a:rPr lang="en-US" sz="1400" dirty="0" smtClean="0">
                <a:latin typeface="Arial" pitchFamily="34" charset="0"/>
                <a:cs typeface="Arial" pitchFamily="34" charset="0"/>
              </a:rPr>
              <a:t> </a:t>
            </a:r>
            <a:r>
              <a:rPr lang="en-US" sz="1400" dirty="0">
                <a:latin typeface="Arial" pitchFamily="34" charset="0"/>
                <a:cs typeface="Arial" pitchFamily="34" charset="0"/>
              </a:rPr>
              <a:t>budget </a:t>
            </a:r>
            <a:endParaRPr lang="pl-PL" sz="1400" dirty="0">
              <a:latin typeface="Arial" pitchFamily="34" charset="0"/>
              <a:cs typeface="Arial" pitchFamily="34" charset="0"/>
            </a:endParaRPr>
          </a:p>
          <a:p>
            <a:pPr>
              <a:lnSpc>
                <a:spcPts val="2000"/>
              </a:lnSpc>
              <a:buClr>
                <a:srgbClr val="F07F09"/>
              </a:buClr>
              <a:defRPr/>
            </a:pPr>
            <a:endParaRPr lang="pl-PL" sz="1400" b="1" dirty="0">
              <a:latin typeface="Arial"/>
            </a:endParaRPr>
          </a:p>
          <a:p>
            <a:pPr>
              <a:lnSpc>
                <a:spcPts val="2000"/>
              </a:lnSpc>
              <a:buClr>
                <a:srgbClr val="F07F09"/>
              </a:buClr>
              <a:defRPr/>
            </a:pPr>
            <a:r>
              <a:rPr lang="pl-PL" sz="1400" b="1" dirty="0" err="1" smtClean="0">
                <a:latin typeface="Arial"/>
              </a:rPr>
              <a:t>Industrial</a:t>
            </a:r>
            <a:r>
              <a:rPr lang="pl-PL" sz="1400" b="1" dirty="0" smtClean="0">
                <a:latin typeface="Arial"/>
              </a:rPr>
              <a:t> Outsourcing </a:t>
            </a:r>
            <a:endParaRPr lang="pl-PL" sz="1400" dirty="0" smtClean="0">
              <a:latin typeface="Arial"/>
            </a:endParaRPr>
          </a:p>
          <a:p>
            <a:pPr marL="261938" lvl="2" indent="-261938">
              <a:lnSpc>
                <a:spcPts val="2000"/>
              </a:lnSpc>
              <a:buClr>
                <a:srgbClr val="F07F09"/>
              </a:buClr>
              <a:buFont typeface="Arial" pitchFamily="34" charset="0"/>
              <a:buChar char="■"/>
              <a:defRPr/>
            </a:pPr>
            <a:r>
              <a:rPr lang="en-US" sz="1400" dirty="0">
                <a:latin typeface="Arial" pitchFamily="34" charset="0"/>
                <a:cs typeface="Arial" pitchFamily="34" charset="0"/>
              </a:rPr>
              <a:t>EC Saturn</a:t>
            </a:r>
            <a:r>
              <a:rPr lang="pl-PL" sz="1400" dirty="0">
                <a:latin typeface="Arial" pitchFamily="34" charset="0"/>
                <a:cs typeface="Arial" pitchFamily="34" charset="0"/>
              </a:rPr>
              <a:t> </a:t>
            </a:r>
            <a:r>
              <a:rPr lang="pl-PL" sz="1400" dirty="0" err="1" smtClean="0">
                <a:latin typeface="Arial" pitchFamily="34" charset="0"/>
                <a:cs typeface="Arial" pitchFamily="34" charset="0"/>
              </a:rPr>
              <a:t>above</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budget</a:t>
            </a:r>
            <a:endParaRPr lang="pl-PL" sz="1400" dirty="0" smtClean="0">
              <a:latin typeface="Arial" pitchFamily="34" charset="0"/>
              <a:cs typeface="Arial" pitchFamily="34" charset="0"/>
            </a:endParaRPr>
          </a:p>
          <a:p>
            <a:pPr marL="261938" lvl="2" indent="-261938">
              <a:lnSpc>
                <a:spcPts val="2000"/>
              </a:lnSpc>
              <a:buClr>
                <a:srgbClr val="F07F09"/>
              </a:buClr>
              <a:buFont typeface="Arial" pitchFamily="34" charset="0"/>
              <a:buChar char="■"/>
              <a:defRPr/>
            </a:pPr>
            <a:r>
              <a:rPr lang="pl-PL" sz="1400" dirty="0" err="1" smtClean="0">
                <a:latin typeface="Arial" pitchFamily="34" charset="0"/>
                <a:cs typeface="Arial" pitchFamily="34" charset="0"/>
              </a:rPr>
              <a:t>Energy</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production</a:t>
            </a:r>
            <a:r>
              <a:rPr lang="pl-PL" sz="1400" dirty="0" smtClean="0">
                <a:latin typeface="Arial" pitchFamily="34" charset="0"/>
                <a:cs typeface="Arial" pitchFamily="34" charset="0"/>
              </a:rPr>
              <a:t> of </a:t>
            </a:r>
            <a:r>
              <a:rPr lang="en-US" sz="1400" dirty="0" smtClean="0">
                <a:latin typeface="Arial" pitchFamily="34" charset="0"/>
                <a:cs typeface="Arial" pitchFamily="34" charset="0"/>
              </a:rPr>
              <a:t>EL </a:t>
            </a:r>
            <a:r>
              <a:rPr lang="en-US" sz="1400" dirty="0">
                <a:latin typeface="Arial" pitchFamily="34" charset="0"/>
                <a:cs typeface="Arial" pitchFamily="34" charset="0"/>
              </a:rPr>
              <a:t>Mercury </a:t>
            </a:r>
            <a:r>
              <a:rPr lang="pl-PL" sz="1400" dirty="0" err="1" smtClean="0">
                <a:latin typeface="Arial" pitchFamily="34" charset="0"/>
                <a:cs typeface="Arial" pitchFamily="34" charset="0"/>
              </a:rPr>
              <a:t>significantly</a:t>
            </a:r>
            <a:r>
              <a:rPr lang="pl-PL" sz="1400" dirty="0" smtClean="0">
                <a:latin typeface="Arial" pitchFamily="34" charset="0"/>
                <a:cs typeface="Arial" pitchFamily="34" charset="0"/>
              </a:rPr>
              <a:t> </a:t>
            </a:r>
            <a:r>
              <a:rPr lang="en-US" sz="1400" dirty="0" smtClean="0">
                <a:latin typeface="Arial" pitchFamily="34" charset="0"/>
                <a:cs typeface="Arial" pitchFamily="34" charset="0"/>
              </a:rPr>
              <a:t>ahead </a:t>
            </a:r>
            <a:r>
              <a:rPr lang="en-US" sz="1400" dirty="0">
                <a:latin typeface="Arial" pitchFamily="34" charset="0"/>
                <a:cs typeface="Arial" pitchFamily="34" charset="0"/>
              </a:rPr>
              <a:t>of last year</a:t>
            </a:r>
            <a:endParaRPr lang="pl-PL" sz="1400" dirty="0">
              <a:solidFill>
                <a:srgbClr val="FF0000"/>
              </a:solidFill>
              <a:latin typeface="Arial"/>
            </a:endParaRPr>
          </a:p>
          <a:p>
            <a:pPr marL="261938" lvl="2" indent="-261938">
              <a:lnSpc>
                <a:spcPts val="2000"/>
              </a:lnSpc>
              <a:buClr>
                <a:srgbClr val="F07F09"/>
              </a:buClr>
              <a:buFont typeface="Arial" pitchFamily="34" charset="0"/>
              <a:buChar char="■"/>
              <a:defRPr/>
            </a:pPr>
            <a:r>
              <a:rPr lang="pl-PL" sz="1400" dirty="0">
                <a:latin typeface="Arial" pitchFamily="34" charset="0"/>
                <a:cs typeface="Arial" pitchFamily="34" charset="0"/>
              </a:rPr>
              <a:t>EC Zakrzów </a:t>
            </a:r>
            <a:r>
              <a:rPr lang="pl-PL" sz="1400" dirty="0" err="1" smtClean="0">
                <a:latin typeface="Arial" pitchFamily="34" charset="0"/>
                <a:cs typeface="Arial" pitchFamily="34" charset="0"/>
              </a:rPr>
              <a:t>above</a:t>
            </a:r>
            <a:r>
              <a:rPr lang="pl-PL" sz="1400" dirty="0" smtClean="0">
                <a:latin typeface="Arial" pitchFamily="34" charset="0"/>
                <a:cs typeface="Arial" pitchFamily="34" charset="0"/>
              </a:rPr>
              <a:t> </a:t>
            </a:r>
            <a:r>
              <a:rPr lang="pl-PL" sz="1400" dirty="0" err="1" smtClean="0">
                <a:latin typeface="Arial" pitchFamily="34" charset="0"/>
                <a:cs typeface="Arial" pitchFamily="34" charset="0"/>
              </a:rPr>
              <a:t>budget</a:t>
            </a:r>
            <a:r>
              <a:rPr lang="pl-PL" sz="1400" dirty="0" smtClean="0">
                <a:latin typeface="Arial" pitchFamily="34" charset="0"/>
                <a:cs typeface="Arial" pitchFamily="34" charset="0"/>
              </a:rPr>
              <a:t> </a:t>
            </a:r>
          </a:p>
          <a:p>
            <a:pPr marL="261938" indent="-261938">
              <a:lnSpc>
                <a:spcPts val="2000"/>
              </a:lnSpc>
              <a:buClr>
                <a:srgbClr val="F07F09"/>
              </a:buClr>
              <a:buFont typeface="Arial" pitchFamily="34" charset="0"/>
              <a:buChar char="■"/>
              <a:defRPr/>
            </a:pPr>
            <a:r>
              <a:rPr lang="en-US" sz="1400" dirty="0">
                <a:latin typeface="Arial" pitchFamily="34" charset="0"/>
                <a:cs typeface="Arial" pitchFamily="34" charset="0"/>
              </a:rPr>
              <a:t>Development</a:t>
            </a:r>
            <a:r>
              <a:rPr lang="pl-PL" sz="1400" dirty="0">
                <a:latin typeface="Arial" pitchFamily="34" charset="0"/>
                <a:cs typeface="Arial" pitchFamily="34" charset="0"/>
              </a:rPr>
              <a:t> </a:t>
            </a:r>
            <a:r>
              <a:rPr lang="en-US" sz="1400" dirty="0">
                <a:latin typeface="Arial" pitchFamily="34" charset="0"/>
                <a:cs typeface="Arial" pitchFamily="34" charset="0"/>
              </a:rPr>
              <a:t>of biomass power plants in progress</a:t>
            </a:r>
          </a:p>
          <a:p>
            <a:pPr marL="261938" indent="-261938">
              <a:lnSpc>
                <a:spcPts val="2000"/>
              </a:lnSpc>
              <a:defRPr/>
            </a:pPr>
            <a:endParaRPr lang="pl-PL" sz="1400" b="1" dirty="0">
              <a:solidFill>
                <a:srgbClr val="FF0000"/>
              </a:solidFill>
              <a:latin typeface="Arial"/>
            </a:endParaRPr>
          </a:p>
          <a:p>
            <a:pPr marL="261938" indent="-261938">
              <a:lnSpc>
                <a:spcPts val="2000"/>
              </a:lnSpc>
              <a:defRPr/>
            </a:pPr>
            <a:r>
              <a:rPr lang="pl-PL" sz="1400" b="1" dirty="0" err="1" smtClean="0">
                <a:latin typeface="Arial"/>
              </a:rPr>
              <a:t>Biomass</a:t>
            </a:r>
            <a:r>
              <a:rPr lang="pl-PL" sz="1400" b="1" dirty="0" smtClean="0">
                <a:latin typeface="Arial"/>
              </a:rPr>
              <a:t> </a:t>
            </a:r>
            <a:r>
              <a:rPr lang="pl-PL" sz="1400" b="1" dirty="0" err="1" smtClean="0">
                <a:latin typeface="Arial"/>
              </a:rPr>
              <a:t>Fuels</a:t>
            </a:r>
            <a:endParaRPr lang="pl-PL" sz="1400" dirty="0" smtClean="0">
              <a:latin typeface="Arial"/>
            </a:endParaRPr>
          </a:p>
          <a:p>
            <a:pPr marL="261938" lvl="2" indent="-261938">
              <a:lnSpc>
                <a:spcPts val="2000"/>
              </a:lnSpc>
              <a:buClr>
                <a:srgbClr val="F07F09"/>
              </a:buClr>
              <a:buFont typeface="Arial" pitchFamily="34" charset="0"/>
              <a:buChar char="■"/>
              <a:defRPr/>
            </a:pPr>
            <a:r>
              <a:rPr lang="en-US" sz="1400" dirty="0"/>
              <a:t>Pellet production plants GPBE North and GPBE</a:t>
            </a:r>
            <a:r>
              <a:rPr lang="pl-PL" sz="1400" dirty="0"/>
              <a:t> </a:t>
            </a:r>
            <a:r>
              <a:rPr lang="en-US" sz="1400" dirty="0"/>
              <a:t>South below budget due to high price of straw, with simultaneously </a:t>
            </a:r>
            <a:r>
              <a:rPr lang="pl-PL" sz="1400" dirty="0" err="1"/>
              <a:t>poor</a:t>
            </a:r>
            <a:r>
              <a:rPr lang="pl-PL" sz="1400" dirty="0"/>
              <a:t> </a:t>
            </a:r>
            <a:r>
              <a:rPr lang="en-US" sz="1400" dirty="0"/>
              <a:t>quality (high humidity)</a:t>
            </a:r>
            <a:endParaRPr lang="pl-PL" sz="1400" dirty="0">
              <a:latin typeface="Arial" pitchFamily="34" charset="0"/>
              <a:cs typeface="Arial" pitchFamily="34" charset="0"/>
            </a:endParaRPr>
          </a:p>
          <a:p>
            <a:pPr marL="261938" indent="-261938">
              <a:lnSpc>
                <a:spcPts val="2000"/>
              </a:lnSpc>
              <a:buClr>
                <a:srgbClr val="F07F09"/>
              </a:buClr>
              <a:buFont typeface="Arial" pitchFamily="34" charset="0"/>
              <a:buChar char="■"/>
              <a:defRPr/>
            </a:pPr>
            <a:r>
              <a:rPr lang="pl-PL" sz="1400" dirty="0" smtClean="0">
                <a:latin typeface="Arial"/>
              </a:rPr>
              <a:t>Construction of GPBE East in </a:t>
            </a:r>
            <a:r>
              <a:rPr lang="pl-PL" sz="1400" dirty="0" err="1" smtClean="0">
                <a:latin typeface="Arial"/>
              </a:rPr>
              <a:t>line</a:t>
            </a:r>
            <a:r>
              <a:rPr lang="pl-PL" sz="1400" dirty="0" smtClean="0">
                <a:latin typeface="Arial"/>
              </a:rPr>
              <a:t> with </a:t>
            </a:r>
            <a:r>
              <a:rPr lang="pl-PL" sz="1400" dirty="0" err="1" smtClean="0">
                <a:latin typeface="Arial"/>
              </a:rPr>
              <a:t>schedule</a:t>
            </a:r>
            <a:endParaRPr lang="pl-PL" sz="1400" dirty="0">
              <a:latin typeface="Arial"/>
            </a:endParaRPr>
          </a:p>
        </p:txBody>
      </p:sp>
    </p:spTree>
    <p:extLst>
      <p:ext uri="{BB962C8B-B14F-4D97-AF65-F5344CB8AC3E}">
        <p14:creationId xmlns:p14="http://schemas.microsoft.com/office/powerpoint/2010/main" val="183115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971550" y="3860800"/>
            <a:ext cx="3509963" cy="427038"/>
          </a:xfrm>
          <a:prstGeom prst="rect">
            <a:avLst/>
          </a:prstGeom>
          <a:noFill/>
          <a:ln w="9525">
            <a:noFill/>
            <a:miter lim="800000"/>
            <a:headEnd/>
            <a:tailEnd/>
          </a:ln>
        </p:spPr>
        <p:txBody>
          <a:bodyPr wrap="none">
            <a:spAutoFit/>
          </a:bodyPr>
          <a:lstStyle/>
          <a:p>
            <a:r>
              <a:rPr lang="pl-PL" sz="2200" b="1" dirty="0">
                <a:solidFill>
                  <a:srgbClr val="E3DED1"/>
                </a:solidFill>
                <a:latin typeface="Trebuchet MS" pitchFamily="34" charset="0"/>
              </a:rPr>
              <a:t>Lorem Ipsum Padle Imput</a:t>
            </a:r>
          </a:p>
        </p:txBody>
      </p:sp>
      <p:pic>
        <p:nvPicPr>
          <p:cNvPr id="8195" name="Picture 5" descr="logo"/>
          <p:cNvPicPr>
            <a:picLocks noChangeAspect="1" noChangeArrowheads="1"/>
          </p:cNvPicPr>
          <p:nvPr/>
        </p:nvPicPr>
        <p:blipFill>
          <a:blip r:embed="rId3" cstate="print"/>
          <a:srcRect/>
          <a:stretch>
            <a:fillRect/>
          </a:stretch>
        </p:blipFill>
        <p:spPr bwMode="auto">
          <a:xfrm>
            <a:off x="1116013" y="333375"/>
            <a:ext cx="2500312" cy="6731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0" y="44624"/>
            <a:ext cx="9753600" cy="7315200"/>
          </a:xfrm>
          <a:prstGeom prst="rect">
            <a:avLst/>
          </a:prstGeom>
          <a:noFill/>
          <a:ln w="9525">
            <a:noFill/>
            <a:miter lim="800000"/>
            <a:headEnd/>
            <a:tailEnd/>
          </a:ln>
        </p:spPr>
      </p:pic>
      <p:sp>
        <p:nvSpPr>
          <p:cNvPr id="11269" name="pole tekstowe 4"/>
          <p:cNvSpPr txBox="1">
            <a:spLocks noChangeArrowheads="1"/>
          </p:cNvSpPr>
          <p:nvPr/>
        </p:nvSpPr>
        <p:spPr bwMode="auto">
          <a:xfrm>
            <a:off x="971550" y="4005064"/>
            <a:ext cx="2694969" cy="430887"/>
          </a:xfrm>
          <a:prstGeom prst="rect">
            <a:avLst/>
          </a:prstGeom>
          <a:noFill/>
          <a:ln w="9525">
            <a:noFill/>
            <a:miter lim="800000"/>
            <a:headEnd/>
            <a:tailEnd/>
          </a:ln>
        </p:spPr>
        <p:txBody>
          <a:bodyPr wrap="none">
            <a:spAutoFit/>
          </a:bodyPr>
          <a:lstStyle/>
          <a:p>
            <a:pPr>
              <a:defRPr/>
            </a:pPr>
            <a:r>
              <a:rPr lang="pl-PL" sz="2200" b="1" dirty="0" err="1" smtClean="0">
                <a:solidFill>
                  <a:prstClr val="white">
                    <a:lumMod val="50000"/>
                  </a:prstClr>
                </a:solidFill>
                <a:latin typeface="Trebuchet MS" pitchFamily="34" charset="0"/>
              </a:rPr>
              <a:t>Existing</a:t>
            </a:r>
            <a:r>
              <a:rPr lang="pl-PL" sz="2200" b="1" dirty="0" smtClean="0">
                <a:solidFill>
                  <a:prstClr val="white">
                    <a:lumMod val="50000"/>
                  </a:prstClr>
                </a:solidFill>
                <a:latin typeface="Trebuchet MS" pitchFamily="34" charset="0"/>
              </a:rPr>
              <a:t> </a:t>
            </a:r>
            <a:r>
              <a:rPr lang="pl-PL" sz="2200" b="1" dirty="0" err="1" smtClean="0">
                <a:solidFill>
                  <a:prstClr val="white">
                    <a:lumMod val="50000"/>
                  </a:prstClr>
                </a:solidFill>
                <a:latin typeface="Trebuchet MS" pitchFamily="34" charset="0"/>
              </a:rPr>
              <a:t>Businesses</a:t>
            </a:r>
            <a:endParaRPr lang="pl-PL" sz="2200" b="1" dirty="0">
              <a:solidFill>
                <a:prstClr val="white">
                  <a:lumMod val="50000"/>
                </a:prstClr>
              </a:solidFill>
              <a:latin typeface="Trebuchet MS" pitchFamily="34" charset="0"/>
            </a:endParaRPr>
          </a:p>
        </p:txBody>
      </p:sp>
      <p:sp>
        <p:nvSpPr>
          <p:cNvPr id="12294" name="Symbol zastępczy numeru slajdu 5"/>
          <p:cNvSpPr>
            <a:spLocks noGrp="1"/>
          </p:cNvSpPr>
          <p:nvPr>
            <p:ph type="sldNum" sz="quarter" idx="12"/>
          </p:nvPr>
        </p:nvSpPr>
        <p:spPr>
          <a:xfrm>
            <a:off x="7235825" y="6616700"/>
            <a:ext cx="2133600" cy="482600"/>
          </a:xfrm>
        </p:spPr>
        <p:txBody>
          <a:bodyPr/>
          <a:lstStyle/>
          <a:p>
            <a:pPr>
              <a:defRPr/>
            </a:pPr>
            <a:endParaRPr lang="pl-PL" sz="800" dirty="0" smtClean="0">
              <a:solidFill>
                <a:prstClr val="black">
                  <a:lumMod val="50000"/>
                  <a:lumOff val="50000"/>
                </a:prstClr>
              </a:solidFill>
            </a:endParaRPr>
          </a:p>
        </p:txBody>
      </p:sp>
    </p:spTree>
    <p:extLst>
      <p:ext uri="{BB962C8B-B14F-4D97-AF65-F5344CB8AC3E}">
        <p14:creationId xmlns:p14="http://schemas.microsoft.com/office/powerpoint/2010/main" val="2993625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p:txBody>
          <a:bodyPr/>
          <a:lstStyle/>
          <a:p>
            <a:endParaRPr lang="pl-PL" dirty="0" smtClean="0"/>
          </a:p>
        </p:txBody>
      </p:sp>
      <p:sp>
        <p:nvSpPr>
          <p:cNvPr id="9219" name="Symbol zastępczy zawartości 2"/>
          <p:cNvSpPr>
            <a:spLocks noGrp="1"/>
          </p:cNvSpPr>
          <p:nvPr>
            <p:ph idx="1"/>
          </p:nvPr>
        </p:nvSpPr>
        <p:spPr/>
        <p:txBody>
          <a:bodyPr/>
          <a:lstStyle/>
          <a:p>
            <a:endParaRPr lang="pl-PL" dirty="0" smtClean="0"/>
          </a:p>
        </p:txBody>
      </p:sp>
      <p:sp>
        <p:nvSpPr>
          <p:cNvPr id="9220" name="Symbol zastępczy numeru slajdu 3"/>
          <p:cNvSpPr>
            <a:spLocks noGrp="1"/>
          </p:cNvSpPr>
          <p:nvPr>
            <p:ph type="sldNum" sz="quarter" idx="12"/>
          </p:nvPr>
        </p:nvSpPr>
        <p:spPr>
          <a:noFill/>
        </p:spPr>
        <p:txBody>
          <a:bodyPr/>
          <a:lstStyle/>
          <a:p>
            <a:fld id="{21AB0568-278D-489A-A841-6984E69D480E}" type="slidenum">
              <a:rPr lang="pl-PL" smtClean="0">
                <a:solidFill>
                  <a:prstClr val="black"/>
                </a:solidFill>
              </a:rPr>
              <a:pPr/>
              <a:t>7</a:t>
            </a:fld>
            <a:endParaRPr lang="pl-PL" dirty="0" smtClean="0">
              <a:solidFill>
                <a:prstClr val="black"/>
              </a:solidFill>
            </a:endParaRPr>
          </a:p>
        </p:txBody>
      </p:sp>
      <p:pic>
        <p:nvPicPr>
          <p:cNvPr id="9221" name="Picture 5"/>
          <p:cNvPicPr>
            <a:picLocks noChangeAspect="1" noChangeArrowheads="1"/>
          </p:cNvPicPr>
          <p:nvPr/>
        </p:nvPicPr>
        <p:blipFill>
          <a:blip r:embed="rId3" cstate="print"/>
          <a:srcRect/>
          <a:stretch>
            <a:fillRect/>
          </a:stretch>
        </p:blipFill>
        <p:spPr bwMode="auto">
          <a:xfrm>
            <a:off x="22498" y="-27384"/>
            <a:ext cx="9753600" cy="6885384"/>
          </a:xfrm>
          <a:prstGeom prst="rect">
            <a:avLst/>
          </a:prstGeom>
          <a:noFill/>
          <a:ln w="9525">
            <a:noFill/>
            <a:miter lim="800000"/>
            <a:headEnd/>
            <a:tailEnd/>
          </a:ln>
        </p:spPr>
      </p:pic>
      <p:sp>
        <p:nvSpPr>
          <p:cNvPr id="12294" name="pole tekstowe 5"/>
          <p:cNvSpPr txBox="1">
            <a:spLocks noChangeArrowheads="1"/>
          </p:cNvSpPr>
          <p:nvPr/>
        </p:nvSpPr>
        <p:spPr bwMode="auto">
          <a:xfrm>
            <a:off x="3903636" y="620688"/>
            <a:ext cx="2236510" cy="369332"/>
          </a:xfrm>
          <a:prstGeom prst="rect">
            <a:avLst/>
          </a:prstGeom>
          <a:noFill/>
          <a:ln w="9525">
            <a:noFill/>
            <a:miter lim="800000"/>
            <a:headEnd/>
            <a:tailEnd/>
          </a:ln>
        </p:spPr>
        <p:txBody>
          <a:bodyPr wrap="none">
            <a:spAutoFit/>
          </a:bodyPr>
          <a:lstStyle/>
          <a:p>
            <a:pPr>
              <a:defRPr/>
            </a:pPr>
            <a:r>
              <a:rPr lang="pl-PL" b="1" dirty="0" err="1" smtClean="0">
                <a:solidFill>
                  <a:prstClr val="white">
                    <a:lumMod val="50000"/>
                  </a:prstClr>
                </a:solidFill>
                <a:latin typeface="Trebuchet MS" pitchFamily="34" charset="0"/>
              </a:rPr>
              <a:t>Existing</a:t>
            </a:r>
            <a:r>
              <a:rPr lang="pl-PL" b="1" dirty="0" smtClean="0">
                <a:solidFill>
                  <a:prstClr val="white">
                    <a:lumMod val="50000"/>
                  </a:prstClr>
                </a:solidFill>
                <a:latin typeface="Trebuchet MS" pitchFamily="34" charset="0"/>
              </a:rPr>
              <a:t> </a:t>
            </a:r>
            <a:r>
              <a:rPr lang="pl-PL" b="1" dirty="0" err="1" smtClean="0">
                <a:solidFill>
                  <a:prstClr val="white">
                    <a:lumMod val="50000"/>
                  </a:prstClr>
                </a:solidFill>
                <a:latin typeface="Trebuchet MS" pitchFamily="34" charset="0"/>
              </a:rPr>
              <a:t>Businesses</a:t>
            </a:r>
            <a:endParaRPr lang="pl-PL" b="1" dirty="0">
              <a:solidFill>
                <a:prstClr val="white">
                  <a:lumMod val="50000"/>
                </a:prstClr>
              </a:solidFill>
              <a:latin typeface="Trebuchet MS" pitchFamily="34" charset="0"/>
            </a:endParaRPr>
          </a:p>
        </p:txBody>
      </p:sp>
      <p:sp>
        <p:nvSpPr>
          <p:cNvPr id="13319" name="pole tekstowe 6"/>
          <p:cNvSpPr txBox="1">
            <a:spLocks noChangeArrowheads="1"/>
          </p:cNvSpPr>
          <p:nvPr/>
        </p:nvSpPr>
        <p:spPr bwMode="auto">
          <a:xfrm>
            <a:off x="540743" y="1484784"/>
            <a:ext cx="8352928" cy="4308872"/>
          </a:xfrm>
          <a:prstGeom prst="rect">
            <a:avLst/>
          </a:prstGeom>
          <a:noFill/>
          <a:ln w="9525">
            <a:noFill/>
            <a:miter lim="800000"/>
            <a:headEnd/>
            <a:tailEnd/>
          </a:ln>
        </p:spPr>
        <p:txBody>
          <a:bodyPr wrap="square">
            <a:spAutoFit/>
          </a:bodyPr>
          <a:lstStyle/>
          <a:p>
            <a:pPr marL="174625" indent="-174625" algn="just">
              <a:lnSpc>
                <a:spcPts val="2400"/>
              </a:lnSpc>
              <a:buClr>
                <a:srgbClr val="F07F09"/>
              </a:buClr>
              <a:buFont typeface="Arial" pitchFamily="34" charset="0"/>
              <a:buChar char="■"/>
              <a:defRPr/>
            </a:pPr>
            <a:r>
              <a:rPr lang="pl-PL" sz="1300" b="1" dirty="0" smtClean="0">
                <a:solidFill>
                  <a:prstClr val="black"/>
                </a:solidFill>
                <a:latin typeface="Arial"/>
              </a:rPr>
              <a:t>EC </a:t>
            </a:r>
            <a:r>
              <a:rPr lang="pl-PL" sz="1300" b="1" dirty="0">
                <a:solidFill>
                  <a:prstClr val="black"/>
                </a:solidFill>
                <a:latin typeface="Arial"/>
              </a:rPr>
              <a:t>Saturn:</a:t>
            </a:r>
          </a:p>
          <a:p>
            <a:pPr marL="1854200" lvl="1" indent="-319088" algn="just">
              <a:spcAft>
                <a:spcPts val="1200"/>
              </a:spcAft>
              <a:buClr>
                <a:srgbClr val="F07F09"/>
              </a:buClr>
              <a:buFont typeface="Arial" pitchFamily="34" charset="0"/>
              <a:buChar char="►"/>
              <a:tabLst>
                <a:tab pos="1527175" algn="l"/>
              </a:tabLst>
              <a:defRPr/>
            </a:pPr>
            <a:r>
              <a:rPr lang="pl-PL" sz="1300" dirty="0">
                <a:latin typeface="Arial" pitchFamily="34" charset="0"/>
                <a:cs typeface="Arial" pitchFamily="34" charset="0"/>
              </a:rPr>
              <a:t>E</a:t>
            </a:r>
            <a:r>
              <a:rPr lang="en-US" sz="1300" dirty="0" err="1">
                <a:latin typeface="Arial" pitchFamily="34" charset="0"/>
                <a:cs typeface="Arial" pitchFamily="34" charset="0"/>
              </a:rPr>
              <a:t>lectricity</a:t>
            </a:r>
            <a:r>
              <a:rPr lang="en-US" sz="1300" dirty="0">
                <a:latin typeface="Arial" pitchFamily="34" charset="0"/>
                <a:cs typeface="Arial" pitchFamily="34" charset="0"/>
              </a:rPr>
              <a:t> production</a:t>
            </a:r>
            <a:r>
              <a:rPr lang="pl-PL" sz="1300" dirty="0">
                <a:latin typeface="Arial" pitchFamily="34" charset="0"/>
                <a:cs typeface="Arial" pitchFamily="34" charset="0"/>
              </a:rPr>
              <a:t> </a:t>
            </a:r>
            <a:r>
              <a:rPr lang="pl-PL" sz="1300" dirty="0" err="1">
                <a:latin typeface="Arial" pitchFamily="34" charset="0"/>
                <a:cs typeface="Arial" pitchFamily="34" charset="0"/>
              </a:rPr>
              <a:t>at</a:t>
            </a:r>
            <a:r>
              <a:rPr lang="pl-PL" sz="1300" dirty="0">
                <a:latin typeface="Arial" pitchFamily="34" charset="0"/>
                <a:cs typeface="Arial" pitchFamily="34" charset="0"/>
              </a:rPr>
              <a:t> the </a:t>
            </a:r>
            <a:r>
              <a:rPr lang="pl-PL" sz="1300" dirty="0" err="1">
                <a:latin typeface="Arial" pitchFamily="34" charset="0"/>
                <a:cs typeface="Arial" pitchFamily="34" charset="0"/>
              </a:rPr>
              <a:t>budget</a:t>
            </a:r>
            <a:r>
              <a:rPr lang="pl-PL" sz="1300" dirty="0">
                <a:latin typeface="Arial" pitchFamily="34" charset="0"/>
                <a:cs typeface="Arial" pitchFamily="34" charset="0"/>
              </a:rPr>
              <a:t> </a:t>
            </a:r>
            <a:r>
              <a:rPr lang="pl-PL" sz="1300" dirty="0" err="1">
                <a:latin typeface="Arial" pitchFamily="34" charset="0"/>
                <a:cs typeface="Arial" pitchFamily="34" charset="0"/>
              </a:rPr>
              <a:t>level</a:t>
            </a:r>
            <a:r>
              <a:rPr lang="pl-PL" sz="1300" dirty="0">
                <a:latin typeface="Arial" pitchFamily="34" charset="0"/>
                <a:cs typeface="Arial" pitchFamily="34" charset="0"/>
              </a:rPr>
              <a:t> and </a:t>
            </a:r>
            <a:r>
              <a:rPr lang="pl-PL" sz="1300" dirty="0" err="1">
                <a:latin typeface="Arial" pitchFamily="34" charset="0"/>
                <a:cs typeface="Arial" pitchFamily="34" charset="0"/>
              </a:rPr>
              <a:t>above</a:t>
            </a:r>
            <a:r>
              <a:rPr lang="pl-PL" sz="1300" dirty="0">
                <a:latin typeface="Arial" pitchFamily="34" charset="0"/>
                <a:cs typeface="Arial" pitchFamily="34" charset="0"/>
              </a:rPr>
              <a:t> </a:t>
            </a:r>
            <a:r>
              <a:rPr lang="pl-PL" sz="1300" dirty="0" err="1">
                <a:latin typeface="Arial" pitchFamily="34" charset="0"/>
                <a:cs typeface="Arial" pitchFamily="34" charset="0"/>
              </a:rPr>
              <a:t>last</a:t>
            </a:r>
            <a:r>
              <a:rPr lang="pl-PL" sz="1300" dirty="0">
                <a:latin typeface="Arial" pitchFamily="34" charset="0"/>
                <a:cs typeface="Arial" pitchFamily="34" charset="0"/>
              </a:rPr>
              <a:t> </a:t>
            </a:r>
            <a:r>
              <a:rPr lang="pl-PL" sz="1300" dirty="0" err="1">
                <a:latin typeface="Arial" pitchFamily="34" charset="0"/>
                <a:cs typeface="Arial" pitchFamily="34" charset="0"/>
              </a:rPr>
              <a:t>year</a:t>
            </a:r>
            <a:endParaRPr lang="en-US" sz="1300" dirty="0">
              <a:latin typeface="Arial" pitchFamily="34" charset="0"/>
              <a:cs typeface="Arial" pitchFamily="34" charset="0"/>
            </a:endParaRPr>
          </a:p>
          <a:p>
            <a:pPr marL="1854200" lvl="1" indent="-319088" algn="just">
              <a:spcAft>
                <a:spcPts val="1200"/>
              </a:spcAft>
              <a:buClr>
                <a:srgbClr val="F07F09"/>
              </a:buClr>
              <a:buFont typeface="Arial" pitchFamily="34" charset="0"/>
              <a:buChar char="►"/>
              <a:tabLst>
                <a:tab pos="1527175" algn="l"/>
              </a:tabLst>
              <a:defRPr/>
            </a:pPr>
            <a:r>
              <a:rPr lang="pl-PL" sz="1300" dirty="0" err="1" smtClean="0">
                <a:latin typeface="Arial"/>
              </a:rPr>
              <a:t>Higher</a:t>
            </a:r>
            <a:r>
              <a:rPr lang="pl-PL" sz="1300" dirty="0" smtClean="0">
                <a:latin typeface="Arial"/>
              </a:rPr>
              <a:t> ESP in </a:t>
            </a:r>
            <a:r>
              <a:rPr lang="pl-PL" sz="1300" dirty="0" err="1" smtClean="0">
                <a:latin typeface="Arial"/>
              </a:rPr>
              <a:t>comparison</a:t>
            </a:r>
            <a:r>
              <a:rPr lang="pl-PL" sz="1300" dirty="0" smtClean="0">
                <a:latin typeface="Arial"/>
              </a:rPr>
              <a:t> to 2010, </a:t>
            </a:r>
            <a:r>
              <a:rPr lang="pl-PL" sz="1300" dirty="0" err="1" smtClean="0">
                <a:latin typeface="Arial"/>
              </a:rPr>
              <a:t>due</a:t>
            </a:r>
            <a:r>
              <a:rPr lang="pl-PL" sz="1300" dirty="0" smtClean="0">
                <a:latin typeface="Arial"/>
              </a:rPr>
              <a:t> to </a:t>
            </a:r>
            <a:r>
              <a:rPr lang="pl-PL" sz="1300" dirty="0" err="1" smtClean="0">
                <a:latin typeface="Arial"/>
              </a:rPr>
              <a:t>annual</a:t>
            </a:r>
            <a:r>
              <a:rPr lang="pl-PL" sz="1300" dirty="0" smtClean="0">
                <a:latin typeface="Arial"/>
              </a:rPr>
              <a:t> </a:t>
            </a:r>
            <a:r>
              <a:rPr lang="pl-PL" sz="1300" dirty="0" err="1" smtClean="0">
                <a:latin typeface="Arial"/>
              </a:rPr>
              <a:t>reconcilliation</a:t>
            </a:r>
            <a:r>
              <a:rPr lang="pl-PL" sz="1300" dirty="0" smtClean="0">
                <a:latin typeface="Arial"/>
              </a:rPr>
              <a:t> with </a:t>
            </a:r>
            <a:r>
              <a:rPr lang="pl-PL" sz="1300" dirty="0" err="1" smtClean="0">
                <a:latin typeface="Arial"/>
              </a:rPr>
              <a:t>Mondi</a:t>
            </a:r>
            <a:r>
              <a:rPr lang="pl-PL" sz="1300" dirty="0" smtClean="0">
                <a:latin typeface="Arial"/>
              </a:rPr>
              <a:t> for 2010 and the </a:t>
            </a:r>
            <a:r>
              <a:rPr lang="pl-PL" sz="1300" dirty="0" err="1" smtClean="0">
                <a:latin typeface="Arial"/>
              </a:rPr>
              <a:t>current</a:t>
            </a:r>
            <a:r>
              <a:rPr lang="pl-PL" sz="1300" dirty="0" smtClean="0">
                <a:latin typeface="Arial"/>
              </a:rPr>
              <a:t> </a:t>
            </a:r>
            <a:r>
              <a:rPr lang="pl-PL" sz="1300" dirty="0" err="1" smtClean="0">
                <a:latin typeface="Arial"/>
              </a:rPr>
              <a:t>year</a:t>
            </a:r>
            <a:r>
              <a:rPr lang="pl-PL" sz="1300" dirty="0" smtClean="0">
                <a:latin typeface="Arial"/>
              </a:rPr>
              <a:t>.</a:t>
            </a:r>
            <a:endParaRPr lang="pl-PL" sz="1300" dirty="0">
              <a:latin typeface="Arial"/>
            </a:endParaRPr>
          </a:p>
          <a:p>
            <a:pPr marL="171450" lvl="2" indent="-171450">
              <a:buClr>
                <a:srgbClr val="F07F09"/>
              </a:buClr>
              <a:buSzPct val="160000"/>
              <a:buFont typeface="Wingdings" pitchFamily="2" charset="2"/>
              <a:buChar char="§"/>
              <a:tabLst>
                <a:tab pos="1527175" algn="l"/>
              </a:tabLst>
              <a:defRPr/>
            </a:pPr>
            <a:r>
              <a:rPr lang="pl-PL" sz="1300" b="1" dirty="0" smtClean="0">
                <a:solidFill>
                  <a:prstClr val="black"/>
                </a:solidFill>
                <a:latin typeface="Arial"/>
              </a:rPr>
              <a:t>EC Zakrzów:	</a:t>
            </a:r>
            <a:r>
              <a:rPr lang="pl-PL" sz="1300" dirty="0">
                <a:latin typeface="Arial" pitchFamily="34" charset="0"/>
                <a:cs typeface="Arial" pitchFamily="34" charset="0"/>
              </a:rPr>
              <a:t>EBITDA </a:t>
            </a:r>
            <a:r>
              <a:rPr lang="pl-PL" sz="1300" dirty="0" err="1" smtClean="0">
                <a:latin typeface="Arial" pitchFamily="34" charset="0"/>
                <a:cs typeface="Arial" pitchFamily="34" charset="0"/>
              </a:rPr>
              <a:t>above</a:t>
            </a:r>
            <a:r>
              <a:rPr lang="pl-PL" sz="1300" dirty="0" smtClean="0">
                <a:latin typeface="Arial" pitchFamily="34" charset="0"/>
                <a:cs typeface="Arial" pitchFamily="34" charset="0"/>
              </a:rPr>
              <a:t> </a:t>
            </a:r>
            <a:r>
              <a:rPr lang="pl-PL" sz="1300" dirty="0">
                <a:latin typeface="Arial" pitchFamily="34" charset="0"/>
                <a:cs typeface="Arial" pitchFamily="34" charset="0"/>
              </a:rPr>
              <a:t>the </a:t>
            </a:r>
            <a:r>
              <a:rPr lang="en-US" sz="1300" dirty="0">
                <a:latin typeface="Arial" pitchFamily="34" charset="0"/>
                <a:cs typeface="Arial" pitchFamily="34" charset="0"/>
              </a:rPr>
              <a:t>budget</a:t>
            </a:r>
            <a:r>
              <a:rPr lang="pl-PL" sz="1300" dirty="0">
                <a:latin typeface="Arial" pitchFamily="34" charset="0"/>
                <a:cs typeface="Arial" pitchFamily="34" charset="0"/>
              </a:rPr>
              <a:t>, </a:t>
            </a:r>
            <a:r>
              <a:rPr lang="pl-PL" sz="1300" dirty="0" err="1">
                <a:latin typeface="Arial" pitchFamily="34" charset="0"/>
                <a:cs typeface="Arial" pitchFamily="34" charset="0"/>
              </a:rPr>
              <a:t>despite</a:t>
            </a:r>
            <a:r>
              <a:rPr lang="pl-PL" sz="1300" dirty="0">
                <a:latin typeface="Arial" pitchFamily="34" charset="0"/>
                <a:cs typeface="Arial" pitchFamily="34" charset="0"/>
              </a:rPr>
              <a:t> </a:t>
            </a:r>
            <a:r>
              <a:rPr lang="pl-PL" sz="1300" dirty="0" err="1">
                <a:latin typeface="Arial" pitchFamily="34" charset="0"/>
                <a:cs typeface="Arial" pitchFamily="34" charset="0"/>
              </a:rPr>
              <a:t>lower</a:t>
            </a:r>
            <a:r>
              <a:rPr lang="pl-PL" sz="1300" dirty="0">
                <a:latin typeface="Arial" pitchFamily="34" charset="0"/>
                <a:cs typeface="Arial" pitchFamily="34" charset="0"/>
              </a:rPr>
              <a:t> </a:t>
            </a:r>
            <a:r>
              <a:rPr lang="pl-PL" sz="1300" dirty="0" err="1">
                <a:latin typeface="Arial" pitchFamily="34" charset="0"/>
                <a:cs typeface="Arial" pitchFamily="34" charset="0"/>
              </a:rPr>
              <a:t>revenues</a:t>
            </a:r>
            <a:r>
              <a:rPr lang="pl-PL" sz="1300" dirty="0">
                <a:latin typeface="Arial" pitchFamily="34" charset="0"/>
                <a:cs typeface="Arial" pitchFamily="34" charset="0"/>
              </a:rPr>
              <a:t> </a:t>
            </a:r>
            <a:r>
              <a:rPr lang="pl-PL" sz="1300" dirty="0" err="1">
                <a:latin typeface="Arial" pitchFamily="34" charset="0"/>
                <a:cs typeface="Arial" pitchFamily="34" charset="0"/>
              </a:rPr>
              <a:t>resulting</a:t>
            </a:r>
            <a:r>
              <a:rPr lang="pl-PL" sz="1300" dirty="0">
                <a:latin typeface="Arial" pitchFamily="34" charset="0"/>
                <a:cs typeface="Arial" pitchFamily="34" charset="0"/>
              </a:rPr>
              <a:t> from </a:t>
            </a:r>
            <a:r>
              <a:rPr lang="pl-PL" sz="1300" dirty="0" err="1">
                <a:latin typeface="Arial" pitchFamily="34" charset="0"/>
                <a:cs typeface="Arial" pitchFamily="34" charset="0"/>
              </a:rPr>
              <a:t>lower</a:t>
            </a:r>
            <a:r>
              <a:rPr lang="pl-PL" sz="1300" dirty="0">
                <a:latin typeface="Arial" pitchFamily="34" charset="0"/>
                <a:cs typeface="Arial" pitchFamily="34" charset="0"/>
              </a:rPr>
              <a:t> </a:t>
            </a:r>
            <a:r>
              <a:rPr lang="pl-PL" sz="1300" dirty="0" err="1">
                <a:latin typeface="Arial" pitchFamily="34" charset="0"/>
                <a:cs typeface="Arial" pitchFamily="34" charset="0"/>
              </a:rPr>
              <a:t>demand</a:t>
            </a:r>
            <a:r>
              <a:rPr lang="pl-PL" sz="1300" dirty="0">
                <a:latin typeface="Arial" pitchFamily="34" charset="0"/>
                <a:cs typeface="Arial" pitchFamily="34" charset="0"/>
              </a:rPr>
              <a:t> for </a:t>
            </a:r>
            <a:r>
              <a:rPr lang="pl-PL" sz="1300" dirty="0" err="1">
                <a:latin typeface="Arial" pitchFamily="34" charset="0"/>
                <a:cs typeface="Arial" pitchFamily="34" charset="0"/>
              </a:rPr>
              <a:t>heat</a:t>
            </a:r>
            <a:endParaRPr lang="en-US" sz="1300" dirty="0">
              <a:latin typeface="Arial" pitchFamily="34" charset="0"/>
              <a:cs typeface="Arial" pitchFamily="34" charset="0"/>
            </a:endParaRPr>
          </a:p>
          <a:p>
            <a:pPr>
              <a:buClr>
                <a:srgbClr val="F07F09"/>
              </a:buClr>
              <a:buSzPct val="120000"/>
              <a:tabLst>
                <a:tab pos="1527175" algn="l"/>
              </a:tabLst>
              <a:defRPr/>
            </a:pPr>
            <a:endParaRPr lang="pl-PL" sz="1300" dirty="0" smtClean="0">
              <a:solidFill>
                <a:prstClr val="black"/>
              </a:solidFill>
              <a:latin typeface="Arial"/>
            </a:endParaRPr>
          </a:p>
          <a:p>
            <a:pPr marL="174625" indent="-174625">
              <a:buClr>
                <a:srgbClr val="F07F09"/>
              </a:buClr>
              <a:buFontTx/>
              <a:buChar char="■"/>
              <a:tabLst>
                <a:tab pos="1524000" algn="l"/>
              </a:tabLst>
              <a:defRPr/>
            </a:pPr>
            <a:r>
              <a:rPr lang="pl-PL" sz="1300" b="1" dirty="0" smtClean="0">
                <a:solidFill>
                  <a:prstClr val="black"/>
                </a:solidFill>
                <a:latin typeface="Arial"/>
              </a:rPr>
              <a:t>EL Mercury: 	</a:t>
            </a:r>
            <a:r>
              <a:rPr lang="pl-PL" sz="1300" dirty="0" smtClean="0">
                <a:latin typeface="Arial" pitchFamily="34" charset="0"/>
                <a:cs typeface="Arial" pitchFamily="34" charset="0"/>
              </a:rPr>
              <a:t>H</a:t>
            </a:r>
            <a:r>
              <a:rPr lang="en-US" sz="1300" dirty="0" err="1">
                <a:latin typeface="Arial" pitchFamily="34" charset="0"/>
                <a:cs typeface="Arial" pitchFamily="34" charset="0"/>
              </a:rPr>
              <a:t>igher</a:t>
            </a:r>
            <a:r>
              <a:rPr lang="en-US" sz="1300" dirty="0">
                <a:latin typeface="Arial" pitchFamily="34" charset="0"/>
                <a:cs typeface="Arial" pitchFamily="34" charset="0"/>
              </a:rPr>
              <a:t> performance than last year </a:t>
            </a:r>
            <a:r>
              <a:rPr lang="pl-PL" sz="1300" dirty="0">
                <a:latin typeface="Arial" pitchFamily="34" charset="0"/>
                <a:cs typeface="Arial" pitchFamily="34" charset="0"/>
              </a:rPr>
              <a:t>and </a:t>
            </a:r>
            <a:r>
              <a:rPr lang="pl-PL" sz="1300" dirty="0" err="1">
                <a:latin typeface="Arial" pitchFamily="34" charset="0"/>
                <a:cs typeface="Arial" pitchFamily="34" charset="0"/>
              </a:rPr>
              <a:t>budget</a:t>
            </a:r>
            <a:r>
              <a:rPr lang="pl-PL" sz="1300" dirty="0">
                <a:latin typeface="Arial" pitchFamily="34" charset="0"/>
                <a:cs typeface="Arial" pitchFamily="34" charset="0"/>
              </a:rPr>
              <a:t> </a:t>
            </a:r>
            <a:r>
              <a:rPr lang="en-US" sz="1300" dirty="0">
                <a:latin typeface="Arial" pitchFamily="34" charset="0"/>
                <a:cs typeface="Arial" pitchFamily="34" charset="0"/>
              </a:rPr>
              <a:t>as a result of higher gas supply from</a:t>
            </a:r>
            <a:r>
              <a:rPr lang="pl-PL" sz="1300" dirty="0">
                <a:latin typeface="Arial" pitchFamily="34" charset="0"/>
                <a:cs typeface="Arial" pitchFamily="34" charset="0"/>
              </a:rPr>
              <a:t> 	</a:t>
            </a:r>
            <a:r>
              <a:rPr lang="en-US" sz="1300" dirty="0">
                <a:latin typeface="Arial" pitchFamily="34" charset="0"/>
                <a:cs typeface="Arial" pitchFamily="34" charset="0"/>
              </a:rPr>
              <a:t>the Coke Plant</a:t>
            </a:r>
            <a:endParaRPr lang="pl-PL" sz="1300" dirty="0">
              <a:latin typeface="Arial" pitchFamily="34" charset="0"/>
              <a:cs typeface="Arial" pitchFamily="34" charset="0"/>
            </a:endParaRPr>
          </a:p>
          <a:p>
            <a:pPr>
              <a:buClr>
                <a:srgbClr val="F07F09"/>
              </a:buClr>
              <a:tabLst>
                <a:tab pos="1527175" algn="l"/>
              </a:tabLst>
              <a:defRPr/>
            </a:pPr>
            <a:endParaRPr lang="pl-PL" sz="1300" dirty="0" smtClean="0">
              <a:solidFill>
                <a:prstClr val="black"/>
              </a:solidFill>
              <a:latin typeface="Arial"/>
            </a:endParaRPr>
          </a:p>
          <a:p>
            <a:pPr marL="174625" indent="-174625">
              <a:buClr>
                <a:srgbClr val="F07F09"/>
              </a:buClr>
              <a:buFontTx/>
              <a:buChar char="■"/>
              <a:tabLst>
                <a:tab pos="1527175" algn="l"/>
              </a:tabLst>
              <a:defRPr/>
            </a:pPr>
            <a:r>
              <a:rPr lang="pl-PL" sz="1300" b="1" dirty="0" smtClean="0">
                <a:solidFill>
                  <a:prstClr val="black"/>
                </a:solidFill>
                <a:latin typeface="Arial"/>
              </a:rPr>
              <a:t>WF Puck: 	</a:t>
            </a:r>
            <a:r>
              <a:rPr lang="pl-PL" sz="1300" dirty="0" err="1" smtClean="0">
                <a:latin typeface="Arial"/>
              </a:rPr>
              <a:t>Better</a:t>
            </a:r>
            <a:r>
              <a:rPr lang="pl-PL" sz="1300" dirty="0" smtClean="0">
                <a:latin typeface="Arial"/>
              </a:rPr>
              <a:t> </a:t>
            </a:r>
            <a:r>
              <a:rPr lang="pl-PL" sz="1300" dirty="0" err="1" smtClean="0">
                <a:latin typeface="Arial"/>
              </a:rPr>
              <a:t>operating</a:t>
            </a:r>
            <a:r>
              <a:rPr lang="pl-PL" sz="1300" dirty="0" smtClean="0">
                <a:latin typeface="Arial"/>
              </a:rPr>
              <a:t> </a:t>
            </a:r>
            <a:r>
              <a:rPr lang="pl-PL" sz="1300" dirty="0" err="1" smtClean="0">
                <a:latin typeface="Arial"/>
              </a:rPr>
              <a:t>results</a:t>
            </a:r>
            <a:r>
              <a:rPr lang="pl-PL" sz="1300" dirty="0" smtClean="0">
                <a:latin typeface="Arial"/>
              </a:rPr>
              <a:t> </a:t>
            </a:r>
            <a:r>
              <a:rPr lang="en-US" sz="1300" dirty="0" smtClean="0">
                <a:latin typeface="Arial" pitchFamily="34" charset="0"/>
                <a:cs typeface="Arial" pitchFamily="34" charset="0"/>
              </a:rPr>
              <a:t>than </a:t>
            </a:r>
            <a:r>
              <a:rPr lang="en-US" sz="1300" dirty="0">
                <a:latin typeface="Arial" pitchFamily="34" charset="0"/>
                <a:cs typeface="Arial" pitchFamily="34" charset="0"/>
              </a:rPr>
              <a:t>last year and budget due to better wind conditions </a:t>
            </a:r>
            <a:endParaRPr lang="pl-PL" sz="1300" dirty="0" smtClean="0">
              <a:latin typeface="Arial" pitchFamily="34" charset="0"/>
              <a:cs typeface="Arial" pitchFamily="34" charset="0"/>
            </a:endParaRPr>
          </a:p>
          <a:p>
            <a:pPr marL="174625" indent="-174625">
              <a:buClr>
                <a:srgbClr val="F07F09"/>
              </a:buClr>
              <a:tabLst>
                <a:tab pos="1527175" algn="l"/>
              </a:tabLst>
              <a:defRPr/>
            </a:pPr>
            <a:endParaRPr lang="pl-PL" sz="1300" dirty="0" smtClean="0">
              <a:solidFill>
                <a:prstClr val="black"/>
              </a:solidFill>
              <a:latin typeface="Arial"/>
            </a:endParaRPr>
          </a:p>
          <a:p>
            <a:pPr marL="174625" indent="-174625">
              <a:buClr>
                <a:srgbClr val="F07F09"/>
              </a:buClr>
              <a:buFontTx/>
              <a:buChar char="■"/>
              <a:tabLst>
                <a:tab pos="1527175" algn="l"/>
              </a:tabLst>
              <a:defRPr/>
            </a:pPr>
            <a:r>
              <a:rPr lang="pl-PL" sz="1300" b="1" dirty="0" smtClean="0">
                <a:solidFill>
                  <a:prstClr val="black"/>
                </a:solidFill>
                <a:latin typeface="Arial"/>
              </a:rPr>
              <a:t>GPBE </a:t>
            </a:r>
            <a:r>
              <a:rPr lang="pl-PL" sz="1300" b="1" dirty="0" err="1" smtClean="0">
                <a:solidFill>
                  <a:prstClr val="black"/>
                </a:solidFill>
                <a:latin typeface="Arial"/>
              </a:rPr>
              <a:t>North</a:t>
            </a:r>
            <a:r>
              <a:rPr lang="pl-PL" sz="1300" b="1" dirty="0" smtClean="0">
                <a:solidFill>
                  <a:prstClr val="black"/>
                </a:solidFill>
                <a:latin typeface="Arial"/>
              </a:rPr>
              <a:t>: 	</a:t>
            </a:r>
            <a:r>
              <a:rPr lang="pl-PL" sz="1300" dirty="0" err="1" smtClean="0">
                <a:solidFill>
                  <a:prstClr val="black"/>
                </a:solidFill>
                <a:latin typeface="Arial"/>
              </a:rPr>
              <a:t>Production</a:t>
            </a:r>
            <a:r>
              <a:rPr lang="pl-PL" sz="1300" dirty="0" smtClean="0">
                <a:solidFill>
                  <a:prstClr val="black"/>
                </a:solidFill>
                <a:latin typeface="Arial"/>
              </a:rPr>
              <a:t> </a:t>
            </a:r>
            <a:r>
              <a:rPr lang="pl-PL" sz="1300" dirty="0" err="1">
                <a:solidFill>
                  <a:prstClr val="black"/>
                </a:solidFill>
                <a:latin typeface="Arial"/>
              </a:rPr>
              <a:t>higher</a:t>
            </a:r>
            <a:r>
              <a:rPr lang="pl-PL" sz="1300" dirty="0">
                <a:solidFill>
                  <a:prstClr val="black"/>
                </a:solidFill>
                <a:latin typeface="Arial"/>
              </a:rPr>
              <a:t> </a:t>
            </a:r>
            <a:r>
              <a:rPr lang="pl-PL" sz="1300" dirty="0" err="1">
                <a:solidFill>
                  <a:prstClr val="black"/>
                </a:solidFill>
                <a:latin typeface="Arial"/>
              </a:rPr>
              <a:t>than</a:t>
            </a:r>
            <a:r>
              <a:rPr lang="pl-PL" sz="1300" dirty="0">
                <a:solidFill>
                  <a:prstClr val="black"/>
                </a:solidFill>
                <a:latin typeface="Arial"/>
              </a:rPr>
              <a:t> in 2010, but EBITDA </a:t>
            </a:r>
            <a:r>
              <a:rPr lang="pl-PL" sz="1300" dirty="0" err="1">
                <a:solidFill>
                  <a:prstClr val="black"/>
                </a:solidFill>
                <a:latin typeface="Arial"/>
              </a:rPr>
              <a:t>below</a:t>
            </a:r>
            <a:r>
              <a:rPr lang="pl-PL" sz="1300" dirty="0">
                <a:solidFill>
                  <a:prstClr val="black"/>
                </a:solidFill>
                <a:latin typeface="Arial"/>
              </a:rPr>
              <a:t> </a:t>
            </a:r>
            <a:r>
              <a:rPr lang="pl-PL" sz="1300" dirty="0" err="1">
                <a:solidFill>
                  <a:prstClr val="black"/>
                </a:solidFill>
                <a:latin typeface="Arial"/>
              </a:rPr>
              <a:t>budget</a:t>
            </a:r>
            <a:r>
              <a:rPr lang="pl-PL" sz="1300" dirty="0">
                <a:solidFill>
                  <a:prstClr val="black"/>
                </a:solidFill>
                <a:latin typeface="Arial"/>
              </a:rPr>
              <a:t> </a:t>
            </a:r>
            <a:r>
              <a:rPr lang="pl-PL" sz="1300" dirty="0" err="1">
                <a:solidFill>
                  <a:prstClr val="black"/>
                </a:solidFill>
                <a:latin typeface="Arial"/>
              </a:rPr>
              <a:t>due</a:t>
            </a:r>
            <a:r>
              <a:rPr lang="pl-PL" sz="1300" dirty="0">
                <a:solidFill>
                  <a:prstClr val="black"/>
                </a:solidFill>
                <a:latin typeface="Arial"/>
              </a:rPr>
              <a:t> to the high </a:t>
            </a:r>
            <a:r>
              <a:rPr lang="pl-PL" sz="1300" dirty="0" err="1">
                <a:solidFill>
                  <a:prstClr val="black"/>
                </a:solidFill>
                <a:latin typeface="Arial"/>
              </a:rPr>
              <a:t>price</a:t>
            </a:r>
            <a:r>
              <a:rPr lang="pl-PL" sz="1300" dirty="0">
                <a:solidFill>
                  <a:prstClr val="black"/>
                </a:solidFill>
                <a:latin typeface="Arial"/>
              </a:rPr>
              <a:t> of 	straw, </a:t>
            </a:r>
            <a:r>
              <a:rPr lang="pl-PL" sz="1300" dirty="0" smtClean="0">
                <a:solidFill>
                  <a:prstClr val="black"/>
                </a:solidFill>
                <a:latin typeface="Arial"/>
              </a:rPr>
              <a:t>with </a:t>
            </a:r>
            <a:r>
              <a:rPr lang="pl-PL" sz="1300" dirty="0" err="1">
                <a:solidFill>
                  <a:prstClr val="black"/>
                </a:solidFill>
                <a:latin typeface="Arial"/>
              </a:rPr>
              <a:t>simultaneously</a:t>
            </a:r>
            <a:r>
              <a:rPr lang="pl-PL" sz="1300" dirty="0">
                <a:solidFill>
                  <a:prstClr val="black"/>
                </a:solidFill>
                <a:latin typeface="Arial"/>
              </a:rPr>
              <a:t> </a:t>
            </a:r>
            <a:r>
              <a:rPr lang="pl-PL" sz="1300" dirty="0" err="1">
                <a:solidFill>
                  <a:prstClr val="black"/>
                </a:solidFill>
                <a:latin typeface="Arial"/>
              </a:rPr>
              <a:t>poor</a:t>
            </a:r>
            <a:r>
              <a:rPr lang="pl-PL" sz="1300" dirty="0">
                <a:solidFill>
                  <a:prstClr val="black"/>
                </a:solidFill>
                <a:latin typeface="Arial"/>
              </a:rPr>
              <a:t> </a:t>
            </a:r>
            <a:r>
              <a:rPr lang="pl-PL" sz="1300" dirty="0" err="1">
                <a:solidFill>
                  <a:prstClr val="black"/>
                </a:solidFill>
                <a:latin typeface="Arial"/>
              </a:rPr>
              <a:t>quality</a:t>
            </a:r>
            <a:r>
              <a:rPr lang="pl-PL" sz="1300" dirty="0">
                <a:solidFill>
                  <a:prstClr val="black"/>
                </a:solidFill>
                <a:latin typeface="Arial"/>
              </a:rPr>
              <a:t> (high </a:t>
            </a:r>
            <a:r>
              <a:rPr lang="pl-PL" sz="1300" dirty="0" err="1">
                <a:solidFill>
                  <a:prstClr val="black"/>
                </a:solidFill>
                <a:latin typeface="Arial"/>
              </a:rPr>
              <a:t>humidity</a:t>
            </a:r>
            <a:r>
              <a:rPr lang="pl-PL" sz="1300" dirty="0">
                <a:solidFill>
                  <a:prstClr val="black"/>
                </a:solidFill>
                <a:latin typeface="Arial"/>
              </a:rPr>
              <a:t>) </a:t>
            </a:r>
            <a:r>
              <a:rPr lang="pl-PL" sz="1300" dirty="0" err="1">
                <a:solidFill>
                  <a:prstClr val="black"/>
                </a:solidFill>
                <a:latin typeface="Arial"/>
              </a:rPr>
              <a:t>that</a:t>
            </a:r>
            <a:r>
              <a:rPr lang="pl-PL" sz="1300" dirty="0">
                <a:solidFill>
                  <a:prstClr val="black"/>
                </a:solidFill>
                <a:latin typeface="Arial"/>
              </a:rPr>
              <a:t> </a:t>
            </a:r>
            <a:r>
              <a:rPr lang="pl-PL" sz="1300" dirty="0" err="1">
                <a:solidFill>
                  <a:prstClr val="black"/>
                </a:solidFill>
                <a:latin typeface="Arial"/>
              </a:rPr>
              <a:t>results</a:t>
            </a:r>
            <a:r>
              <a:rPr lang="pl-PL" sz="1300" dirty="0">
                <a:solidFill>
                  <a:prstClr val="black"/>
                </a:solidFill>
                <a:latin typeface="Arial"/>
              </a:rPr>
              <a:t> with </a:t>
            </a:r>
            <a:r>
              <a:rPr lang="pl-PL" sz="1300" dirty="0" err="1">
                <a:solidFill>
                  <a:prstClr val="black"/>
                </a:solidFill>
                <a:latin typeface="Arial"/>
              </a:rPr>
              <a:t>higher</a:t>
            </a:r>
            <a:r>
              <a:rPr lang="pl-PL" sz="1300" dirty="0">
                <a:solidFill>
                  <a:prstClr val="black"/>
                </a:solidFill>
                <a:latin typeface="Arial"/>
              </a:rPr>
              <a:t> </a:t>
            </a:r>
            <a:r>
              <a:rPr lang="pl-PL" sz="1300" dirty="0" err="1" smtClean="0">
                <a:solidFill>
                  <a:prstClr val="black"/>
                </a:solidFill>
                <a:latin typeface="Arial"/>
              </a:rPr>
              <a:t>operating</a:t>
            </a:r>
            <a:r>
              <a:rPr lang="pl-PL" sz="1300" dirty="0" smtClean="0">
                <a:solidFill>
                  <a:prstClr val="black"/>
                </a:solidFill>
                <a:latin typeface="Arial"/>
              </a:rPr>
              <a:t>    	</a:t>
            </a:r>
            <a:r>
              <a:rPr lang="pl-PL" sz="1300" dirty="0" err="1" smtClean="0">
                <a:latin typeface="Arial"/>
              </a:rPr>
              <a:t>costs</a:t>
            </a:r>
            <a:endParaRPr lang="pl-PL" sz="1300" b="1" dirty="0">
              <a:latin typeface="Arial"/>
            </a:endParaRPr>
          </a:p>
          <a:p>
            <a:pPr marL="174625" indent="-174625">
              <a:buClr>
                <a:srgbClr val="F07F09"/>
              </a:buClr>
              <a:buFontTx/>
              <a:buChar char="■"/>
              <a:tabLst>
                <a:tab pos="1527175" algn="l"/>
              </a:tabLst>
              <a:defRPr/>
            </a:pPr>
            <a:r>
              <a:rPr lang="pl-PL" sz="1300" b="1" dirty="0" smtClean="0">
                <a:latin typeface="Arial"/>
              </a:rPr>
              <a:t>GPBE </a:t>
            </a:r>
            <a:r>
              <a:rPr lang="pl-PL" sz="1300" b="1" dirty="0" err="1" smtClean="0">
                <a:latin typeface="Arial"/>
              </a:rPr>
              <a:t>South</a:t>
            </a:r>
            <a:r>
              <a:rPr lang="pl-PL" sz="1300" dirty="0" smtClean="0">
                <a:latin typeface="Arial"/>
              </a:rPr>
              <a:t>: 	</a:t>
            </a:r>
            <a:r>
              <a:rPr lang="pl-PL" sz="1300" dirty="0" err="1" smtClean="0">
                <a:latin typeface="Arial"/>
              </a:rPr>
              <a:t>Production</a:t>
            </a:r>
            <a:r>
              <a:rPr lang="pl-PL" sz="1300" dirty="0" smtClean="0">
                <a:latin typeface="Arial"/>
              </a:rPr>
              <a:t> in </a:t>
            </a:r>
            <a:r>
              <a:rPr lang="pl-PL" sz="1300" dirty="0" err="1" smtClean="0">
                <a:latin typeface="Arial"/>
              </a:rPr>
              <a:t>line</a:t>
            </a:r>
            <a:r>
              <a:rPr lang="pl-PL" sz="1300" dirty="0" smtClean="0">
                <a:latin typeface="Arial"/>
              </a:rPr>
              <a:t> with business plan, but </a:t>
            </a:r>
            <a:r>
              <a:rPr lang="pl-PL" sz="1300" dirty="0">
                <a:solidFill>
                  <a:prstClr val="black"/>
                </a:solidFill>
                <a:latin typeface="Arial"/>
              </a:rPr>
              <a:t>EBITDA </a:t>
            </a:r>
            <a:r>
              <a:rPr lang="pl-PL" sz="1300" dirty="0" err="1">
                <a:solidFill>
                  <a:prstClr val="black"/>
                </a:solidFill>
                <a:latin typeface="Arial"/>
              </a:rPr>
              <a:t>below</a:t>
            </a:r>
            <a:r>
              <a:rPr lang="pl-PL" sz="1300" dirty="0">
                <a:solidFill>
                  <a:prstClr val="black"/>
                </a:solidFill>
                <a:latin typeface="Arial"/>
              </a:rPr>
              <a:t> </a:t>
            </a:r>
            <a:r>
              <a:rPr lang="pl-PL" sz="1300" dirty="0" err="1">
                <a:solidFill>
                  <a:prstClr val="black"/>
                </a:solidFill>
                <a:latin typeface="Arial"/>
              </a:rPr>
              <a:t>budget</a:t>
            </a:r>
            <a:r>
              <a:rPr lang="pl-PL" sz="1300" dirty="0">
                <a:solidFill>
                  <a:prstClr val="black"/>
                </a:solidFill>
                <a:latin typeface="Arial"/>
              </a:rPr>
              <a:t> </a:t>
            </a:r>
            <a:r>
              <a:rPr lang="pl-PL" sz="1300" dirty="0" err="1">
                <a:solidFill>
                  <a:prstClr val="black"/>
                </a:solidFill>
                <a:latin typeface="Arial"/>
              </a:rPr>
              <a:t>due</a:t>
            </a:r>
            <a:r>
              <a:rPr lang="pl-PL" sz="1300" dirty="0">
                <a:solidFill>
                  <a:prstClr val="black"/>
                </a:solidFill>
                <a:latin typeface="Arial"/>
              </a:rPr>
              <a:t> to the high </a:t>
            </a:r>
            <a:r>
              <a:rPr lang="pl-PL" sz="1300" dirty="0" err="1">
                <a:solidFill>
                  <a:prstClr val="black"/>
                </a:solidFill>
                <a:latin typeface="Arial"/>
              </a:rPr>
              <a:t>price</a:t>
            </a:r>
            <a:r>
              <a:rPr lang="pl-PL" sz="1300" dirty="0">
                <a:solidFill>
                  <a:prstClr val="black"/>
                </a:solidFill>
                <a:latin typeface="Arial"/>
              </a:rPr>
              <a:t> of 	straw, with </a:t>
            </a:r>
            <a:r>
              <a:rPr lang="pl-PL" sz="1300" dirty="0" err="1" smtClean="0">
                <a:solidFill>
                  <a:prstClr val="black"/>
                </a:solidFill>
                <a:latin typeface="Arial"/>
              </a:rPr>
              <a:t>simultaneously</a:t>
            </a:r>
            <a:r>
              <a:rPr lang="pl-PL" sz="1300" dirty="0" smtClean="0">
                <a:solidFill>
                  <a:prstClr val="black"/>
                </a:solidFill>
                <a:latin typeface="Arial"/>
              </a:rPr>
              <a:t> </a:t>
            </a:r>
            <a:r>
              <a:rPr lang="pl-PL" sz="1300" dirty="0" err="1">
                <a:solidFill>
                  <a:prstClr val="black"/>
                </a:solidFill>
                <a:latin typeface="Arial"/>
              </a:rPr>
              <a:t>poor</a:t>
            </a:r>
            <a:r>
              <a:rPr lang="pl-PL" sz="1300" dirty="0">
                <a:solidFill>
                  <a:prstClr val="black"/>
                </a:solidFill>
                <a:latin typeface="Arial"/>
              </a:rPr>
              <a:t> </a:t>
            </a:r>
            <a:r>
              <a:rPr lang="pl-PL" sz="1300" dirty="0" err="1">
                <a:solidFill>
                  <a:prstClr val="black"/>
                </a:solidFill>
                <a:latin typeface="Arial"/>
              </a:rPr>
              <a:t>quality</a:t>
            </a:r>
            <a:r>
              <a:rPr lang="pl-PL" sz="1300" dirty="0">
                <a:solidFill>
                  <a:prstClr val="black"/>
                </a:solidFill>
                <a:latin typeface="Arial"/>
              </a:rPr>
              <a:t> (high </a:t>
            </a:r>
            <a:r>
              <a:rPr lang="pl-PL" sz="1300" dirty="0" err="1">
                <a:solidFill>
                  <a:prstClr val="black"/>
                </a:solidFill>
                <a:latin typeface="Arial"/>
              </a:rPr>
              <a:t>humidity</a:t>
            </a:r>
            <a:r>
              <a:rPr lang="pl-PL" sz="1300" dirty="0">
                <a:solidFill>
                  <a:prstClr val="black"/>
                </a:solidFill>
                <a:latin typeface="Arial"/>
              </a:rPr>
              <a:t>) </a:t>
            </a:r>
            <a:r>
              <a:rPr lang="pl-PL" sz="1300" dirty="0" err="1">
                <a:solidFill>
                  <a:prstClr val="black"/>
                </a:solidFill>
                <a:latin typeface="Arial"/>
              </a:rPr>
              <a:t>that</a:t>
            </a:r>
            <a:r>
              <a:rPr lang="pl-PL" sz="1300" dirty="0">
                <a:solidFill>
                  <a:prstClr val="black"/>
                </a:solidFill>
                <a:latin typeface="Arial"/>
              </a:rPr>
              <a:t> </a:t>
            </a:r>
            <a:r>
              <a:rPr lang="pl-PL" sz="1300" dirty="0" err="1">
                <a:solidFill>
                  <a:prstClr val="black"/>
                </a:solidFill>
                <a:latin typeface="Arial"/>
              </a:rPr>
              <a:t>results</a:t>
            </a:r>
            <a:r>
              <a:rPr lang="pl-PL" sz="1300" dirty="0">
                <a:solidFill>
                  <a:prstClr val="black"/>
                </a:solidFill>
                <a:latin typeface="Arial"/>
              </a:rPr>
              <a:t> with </a:t>
            </a:r>
            <a:r>
              <a:rPr lang="pl-PL" sz="1300" dirty="0" err="1">
                <a:solidFill>
                  <a:prstClr val="black"/>
                </a:solidFill>
                <a:latin typeface="Arial"/>
              </a:rPr>
              <a:t>higher</a:t>
            </a:r>
            <a:r>
              <a:rPr lang="pl-PL" sz="1300" dirty="0">
                <a:solidFill>
                  <a:prstClr val="black"/>
                </a:solidFill>
                <a:latin typeface="Arial"/>
              </a:rPr>
              <a:t> </a:t>
            </a:r>
            <a:r>
              <a:rPr lang="pl-PL" sz="1300" dirty="0" err="1" smtClean="0">
                <a:solidFill>
                  <a:prstClr val="black"/>
                </a:solidFill>
                <a:latin typeface="Arial"/>
              </a:rPr>
              <a:t>operating</a:t>
            </a:r>
            <a:r>
              <a:rPr lang="pl-PL" sz="1300" dirty="0" smtClean="0">
                <a:solidFill>
                  <a:prstClr val="black"/>
                </a:solidFill>
                <a:latin typeface="Arial"/>
              </a:rPr>
              <a:t>    </a:t>
            </a:r>
            <a:r>
              <a:rPr lang="pl-PL" sz="1300" dirty="0">
                <a:solidFill>
                  <a:prstClr val="black"/>
                </a:solidFill>
                <a:latin typeface="Arial"/>
              </a:rPr>
              <a:t>	</a:t>
            </a:r>
            <a:r>
              <a:rPr lang="pl-PL" sz="1300" dirty="0" err="1">
                <a:solidFill>
                  <a:prstClr val="black"/>
                </a:solidFill>
                <a:latin typeface="Arial"/>
              </a:rPr>
              <a:t>costs</a:t>
            </a:r>
            <a:endParaRPr lang="pl-PL" sz="1300" b="1" dirty="0">
              <a:solidFill>
                <a:prstClr val="black"/>
              </a:solidFill>
              <a:latin typeface="Arial"/>
            </a:endParaRPr>
          </a:p>
          <a:p>
            <a:pPr>
              <a:buClr>
                <a:srgbClr val="F07F09"/>
              </a:buClr>
              <a:tabLst>
                <a:tab pos="1527175" algn="l"/>
              </a:tabLst>
              <a:defRPr/>
            </a:pPr>
            <a:r>
              <a:rPr lang="pl-PL" sz="1300" dirty="0">
                <a:solidFill>
                  <a:prstClr val="black"/>
                </a:solidFill>
                <a:latin typeface="Arial"/>
              </a:rPr>
              <a:t/>
            </a:r>
            <a:br>
              <a:rPr lang="pl-PL" sz="1300" dirty="0">
                <a:solidFill>
                  <a:prstClr val="black"/>
                </a:solidFill>
                <a:latin typeface="Arial"/>
              </a:rPr>
            </a:br>
            <a:endParaRPr lang="pl-PL" sz="1300" b="1" dirty="0">
              <a:solidFill>
                <a:prstClr val="black"/>
              </a:solidFill>
              <a:latin typeface="Arial"/>
            </a:endParaRPr>
          </a:p>
        </p:txBody>
      </p:sp>
      <p:sp>
        <p:nvSpPr>
          <p:cNvPr id="8" name="pole tekstowe 7"/>
          <p:cNvSpPr txBox="1"/>
          <p:nvPr/>
        </p:nvSpPr>
        <p:spPr>
          <a:xfrm>
            <a:off x="8747508" y="6420823"/>
            <a:ext cx="684212" cy="215900"/>
          </a:xfrm>
          <a:prstGeom prst="rect">
            <a:avLst/>
          </a:prstGeom>
          <a:noFill/>
        </p:spPr>
        <p:txBody>
          <a:bodyPr>
            <a:spAutoFit/>
          </a:bodyPr>
          <a:lstStyle/>
          <a:p>
            <a:pPr>
              <a:defRPr/>
            </a:pPr>
            <a:r>
              <a:rPr lang="pl-PL" sz="800" dirty="0">
                <a:solidFill>
                  <a:prstClr val="black">
                    <a:lumMod val="50000"/>
                    <a:lumOff val="50000"/>
                  </a:prstClr>
                </a:solidFill>
              </a:rPr>
              <a:t>7</a:t>
            </a:r>
          </a:p>
        </p:txBody>
      </p:sp>
    </p:spTree>
    <p:extLst>
      <p:ext uri="{BB962C8B-B14F-4D97-AF65-F5344CB8AC3E}">
        <p14:creationId xmlns:p14="http://schemas.microsoft.com/office/powerpoint/2010/main" val="362170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042988" y="3716338"/>
            <a:ext cx="3509962" cy="427037"/>
          </a:xfrm>
          <a:prstGeom prst="rect">
            <a:avLst/>
          </a:prstGeom>
          <a:noFill/>
          <a:ln w="9525">
            <a:noFill/>
            <a:miter lim="800000"/>
            <a:headEnd/>
            <a:tailEnd/>
          </a:ln>
        </p:spPr>
        <p:txBody>
          <a:bodyPr wrap="none">
            <a:spAutoFit/>
          </a:bodyPr>
          <a:lstStyle/>
          <a:p>
            <a:r>
              <a:rPr lang="pl-PL" sz="2200" b="1" dirty="0">
                <a:solidFill>
                  <a:schemeClr val="bg2"/>
                </a:solidFill>
                <a:latin typeface="Trebuchet MS" pitchFamily="34" charset="0"/>
              </a:rPr>
              <a:t>Lorem Ipsum Padle Imput</a:t>
            </a:r>
          </a:p>
        </p:txBody>
      </p:sp>
      <p:sp>
        <p:nvSpPr>
          <p:cNvPr id="10243" name="Symbol zastępczy numeru slajdu 4"/>
          <p:cNvSpPr>
            <a:spLocks noGrp="1"/>
          </p:cNvSpPr>
          <p:nvPr>
            <p:ph type="sldNum" sz="quarter" idx="12"/>
          </p:nvPr>
        </p:nvSpPr>
        <p:spPr>
          <a:noFill/>
        </p:spPr>
        <p:txBody>
          <a:bodyPr/>
          <a:lstStyle/>
          <a:p>
            <a:fld id="{792B9341-E8E4-40A4-BE3A-F611DB215805}" type="slidenum">
              <a:rPr lang="pl-PL" smtClean="0"/>
              <a:pPr/>
              <a:t>8</a:t>
            </a:fld>
            <a:endParaRPr lang="pl-PL" dirty="0" smtClean="0"/>
          </a:p>
        </p:txBody>
      </p:sp>
      <p:pic>
        <p:nvPicPr>
          <p:cNvPr id="10244" name="Picture 4"/>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13317" name="pole tekstowe 4"/>
          <p:cNvSpPr txBox="1">
            <a:spLocks noChangeArrowheads="1"/>
          </p:cNvSpPr>
          <p:nvPr/>
        </p:nvSpPr>
        <p:spPr bwMode="auto">
          <a:xfrm>
            <a:off x="903476" y="4005263"/>
            <a:ext cx="2808782"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Projects</a:t>
            </a:r>
            <a:r>
              <a:rPr lang="pl-PL" sz="2200" b="1" dirty="0" smtClean="0">
                <a:solidFill>
                  <a:schemeClr val="bg1">
                    <a:lumMod val="50000"/>
                  </a:schemeClr>
                </a:solidFill>
                <a:latin typeface="Trebuchet MS" pitchFamily="34" charset="0"/>
              </a:rPr>
              <a:t> in Progress</a:t>
            </a:r>
            <a:endParaRPr lang="pl-PL" sz="2200" b="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51275" y="692150"/>
            <a:ext cx="3922869" cy="369332"/>
          </a:xfrm>
          <a:prstGeom prst="rect">
            <a:avLst/>
          </a:prstGeom>
          <a:noFill/>
          <a:ln w="9525">
            <a:noFill/>
            <a:miter lim="800000"/>
            <a:headEnd/>
            <a:tailEnd/>
          </a:ln>
        </p:spPr>
        <p:txBody>
          <a:bodyPr wrap="none">
            <a:spAutoFit/>
          </a:bodyPr>
          <a:lstStyle/>
          <a:p>
            <a:r>
              <a:rPr lang="pl-PL" b="1" dirty="0">
                <a:solidFill>
                  <a:schemeClr val="bg2"/>
                </a:solidFill>
                <a:latin typeface="Trebuchet MS" pitchFamily="34" charset="0"/>
              </a:rPr>
              <a:t>Długi tytuł prezentacji powerpoint</a:t>
            </a:r>
          </a:p>
        </p:txBody>
      </p:sp>
      <p:pic>
        <p:nvPicPr>
          <p:cNvPr id="11267" name="Picture 7" descr="photo"/>
          <p:cNvPicPr>
            <a:picLocks noChangeAspect="1" noChangeArrowheads="1"/>
          </p:cNvPicPr>
          <p:nvPr/>
        </p:nvPicPr>
        <p:blipFill>
          <a:blip r:embed="rId2" cstate="print"/>
          <a:srcRect/>
          <a:stretch>
            <a:fillRect/>
          </a:stretch>
        </p:blipFill>
        <p:spPr bwMode="auto">
          <a:xfrm>
            <a:off x="611188" y="2133600"/>
            <a:ext cx="2705100" cy="1619250"/>
          </a:xfrm>
          <a:prstGeom prst="rect">
            <a:avLst/>
          </a:prstGeom>
          <a:noFill/>
          <a:ln w="9525">
            <a:noFill/>
            <a:miter lim="800000"/>
            <a:headEnd/>
            <a:tailEnd/>
          </a:ln>
        </p:spPr>
      </p:pic>
      <p:pic>
        <p:nvPicPr>
          <p:cNvPr id="11268" name="Picture 8" descr="photo"/>
          <p:cNvPicPr>
            <a:picLocks noChangeAspect="1" noChangeArrowheads="1"/>
          </p:cNvPicPr>
          <p:nvPr/>
        </p:nvPicPr>
        <p:blipFill>
          <a:blip r:embed="rId2" cstate="print"/>
          <a:srcRect/>
          <a:stretch>
            <a:fillRect/>
          </a:stretch>
        </p:blipFill>
        <p:spPr bwMode="auto">
          <a:xfrm>
            <a:off x="611188" y="3857625"/>
            <a:ext cx="2705100" cy="1619250"/>
          </a:xfrm>
          <a:prstGeom prst="rect">
            <a:avLst/>
          </a:prstGeom>
          <a:noFill/>
          <a:ln w="9525">
            <a:noFill/>
            <a:miter lim="800000"/>
            <a:headEnd/>
            <a:tailEnd/>
          </a:ln>
        </p:spPr>
      </p:pic>
      <p:sp>
        <p:nvSpPr>
          <p:cNvPr id="11269" name="Text Box 9"/>
          <p:cNvSpPr txBox="1">
            <a:spLocks noChangeArrowheads="1"/>
          </p:cNvSpPr>
          <p:nvPr/>
        </p:nvSpPr>
        <p:spPr bwMode="auto">
          <a:xfrm>
            <a:off x="3851275" y="2060575"/>
            <a:ext cx="4608513" cy="3317875"/>
          </a:xfrm>
          <a:prstGeom prst="rect">
            <a:avLst/>
          </a:prstGeom>
          <a:noFill/>
          <a:ln w="9525">
            <a:noFill/>
            <a:miter lim="800000"/>
            <a:headEnd/>
            <a:tailEnd/>
          </a:ln>
        </p:spPr>
        <p:txBody>
          <a:bodyPr>
            <a:spAutoFit/>
          </a:bodyPr>
          <a:lstStyle/>
          <a:p>
            <a:pPr>
              <a:lnSpc>
                <a:spcPct val="120000"/>
              </a:lnSpc>
            </a:pPr>
            <a:r>
              <a:rPr lang="pl-PL" sz="1100" dirty="0">
                <a:solidFill>
                  <a:srgbClr val="515151"/>
                </a:solidFill>
              </a:rPr>
              <a:t>Lorem ipsum dolor sit amet, consectetur adipiscing elit. Proin dapibus, tortor eget ultricies accumsan, mi sem tincidunt leo, id faucibus leo mi sed ante. Duis ultrices massa et leo tempor nec pellentesque ipsum ultricies. Nam luctus sollicitudin ullamcorper. Morbi facilisis rutrum risus eget rhoncus. Aliquam porta ultrices sem, ut lacinia nibh commodo condimentum. Etiam sit amet ligula sit amet dui ullamcorper pretium. Vivamus sit amet lorem id ipsum convallis molestie a nec metus. Quisque et urna eu est lacinia luctus et non mauris. Mauris tempus blandit odio, quis ultrices quam placerat nec. Mauris at nulla felis, eget posuere massa. In tristique fermentum imperdiet. </a:t>
            </a:r>
          </a:p>
          <a:p>
            <a:pPr>
              <a:lnSpc>
                <a:spcPct val="120000"/>
              </a:lnSpc>
            </a:pPr>
            <a:endParaRPr lang="pl-PL" sz="1100" dirty="0">
              <a:solidFill>
                <a:srgbClr val="515151"/>
              </a:solidFill>
            </a:endParaRPr>
          </a:p>
          <a:p>
            <a:pPr>
              <a:lnSpc>
                <a:spcPct val="120000"/>
              </a:lnSpc>
            </a:pPr>
            <a:r>
              <a:rPr lang="pl-PL" sz="1100" dirty="0">
                <a:solidFill>
                  <a:srgbClr val="515151"/>
                </a:solidFill>
              </a:rPr>
              <a:t>Quisque commodo urna quis enim dignissim quis placerat mi convallis. Curabitur commodo fringilla urna, at tristique lacus luctus nec. Nullam aliquet, purus ut ultrices euismod, orci ante tristique nunc, vel tempor massa purus a elit. Curabitur a tortor sem, eget pellentesque purus. Donec in mauris imperdiet risus venenatis laoreet.1</a:t>
            </a:r>
          </a:p>
        </p:txBody>
      </p:sp>
      <p:pic>
        <p:nvPicPr>
          <p:cNvPr id="11270" name="Picture 10" descr="logo"/>
          <p:cNvPicPr>
            <a:picLocks noChangeAspect="1" noChangeArrowheads="1"/>
          </p:cNvPicPr>
          <p:nvPr/>
        </p:nvPicPr>
        <p:blipFill>
          <a:blip r:embed="rId3" cstate="print"/>
          <a:srcRect/>
          <a:stretch>
            <a:fillRect/>
          </a:stretch>
        </p:blipFill>
        <p:spPr bwMode="auto">
          <a:xfrm>
            <a:off x="539750" y="404813"/>
            <a:ext cx="2519363" cy="803275"/>
          </a:xfrm>
          <a:prstGeom prst="rect">
            <a:avLst/>
          </a:prstGeom>
          <a:noFill/>
          <a:ln w="9525">
            <a:noFill/>
            <a:miter lim="800000"/>
            <a:headEnd/>
            <a:tailEnd/>
          </a:ln>
        </p:spPr>
      </p:pic>
      <p:sp>
        <p:nvSpPr>
          <p:cNvPr id="9" name="Symbol zastępczy numeru slajdu 8"/>
          <p:cNvSpPr>
            <a:spLocks noGrp="1"/>
          </p:cNvSpPr>
          <p:nvPr>
            <p:ph type="sldNum" sz="quarter" idx="12"/>
          </p:nvPr>
        </p:nvSpPr>
        <p:spPr/>
        <p:txBody>
          <a:bodyPr/>
          <a:lstStyle/>
          <a:p>
            <a:pPr>
              <a:defRPr/>
            </a:pPr>
            <a:fld id="{320395E9-ACEC-4F44-90DF-2E3D95091411}" type="slidenum">
              <a:rPr lang="pl-PL" sz="800">
                <a:solidFill>
                  <a:schemeClr val="bg1">
                    <a:lumMod val="50000"/>
                  </a:schemeClr>
                </a:solidFill>
              </a:rPr>
              <a:pPr>
                <a:defRPr/>
              </a:pPr>
              <a:t>9</a:t>
            </a:fld>
            <a:endParaRPr lang="pl-PL" sz="800" dirty="0">
              <a:solidFill>
                <a:schemeClr val="bg1">
                  <a:lumMod val="50000"/>
                </a:schemeClr>
              </a:solidFill>
            </a:endParaRPr>
          </a:p>
        </p:txBody>
      </p:sp>
      <p:pic>
        <p:nvPicPr>
          <p:cNvPr id="11272" name="Picture 8"/>
          <p:cNvPicPr>
            <a:picLocks noChangeAspect="1" noChangeArrowheads="1"/>
          </p:cNvPicPr>
          <p:nvPr/>
        </p:nvPicPr>
        <p:blipFill>
          <a:blip r:embed="rId4" cstate="print"/>
          <a:srcRect/>
          <a:stretch>
            <a:fillRect/>
          </a:stretch>
        </p:blipFill>
        <p:spPr bwMode="auto">
          <a:xfrm>
            <a:off x="0" y="61912"/>
            <a:ext cx="9753600" cy="7315200"/>
          </a:xfrm>
          <a:prstGeom prst="rect">
            <a:avLst/>
          </a:prstGeom>
          <a:noFill/>
          <a:ln w="9525">
            <a:noFill/>
            <a:miter lim="800000"/>
            <a:headEnd/>
            <a:tailEnd/>
          </a:ln>
        </p:spPr>
      </p:pic>
      <p:sp>
        <p:nvSpPr>
          <p:cNvPr id="14345" name="pole tekstowe 9"/>
          <p:cNvSpPr txBox="1">
            <a:spLocks noChangeArrowheads="1"/>
          </p:cNvSpPr>
          <p:nvPr/>
        </p:nvSpPr>
        <p:spPr bwMode="auto">
          <a:xfrm>
            <a:off x="827088" y="4005263"/>
            <a:ext cx="4733988" cy="430887"/>
          </a:xfrm>
          <a:prstGeom prst="rect">
            <a:avLst/>
          </a:prstGeom>
          <a:noFill/>
          <a:ln w="9525">
            <a:noFill/>
            <a:miter lim="800000"/>
            <a:headEnd/>
            <a:tailEnd/>
          </a:ln>
        </p:spPr>
        <p:txBody>
          <a:bodyPr wrap="none">
            <a:spAutoFit/>
          </a:bodyPr>
          <a:lstStyle/>
          <a:p>
            <a:pPr>
              <a:defRPr/>
            </a:pPr>
            <a:r>
              <a:rPr lang="pl-PL" sz="2200" b="1" dirty="0" err="1" smtClean="0">
                <a:solidFill>
                  <a:schemeClr val="bg1">
                    <a:lumMod val="50000"/>
                  </a:schemeClr>
                </a:solidFill>
                <a:latin typeface="Trebuchet MS" pitchFamily="34" charset="0"/>
              </a:rPr>
              <a:t>Projects</a:t>
            </a:r>
            <a:r>
              <a:rPr lang="pl-PL" sz="2200" b="1" dirty="0" smtClean="0">
                <a:solidFill>
                  <a:schemeClr val="bg1">
                    <a:lumMod val="50000"/>
                  </a:schemeClr>
                </a:solidFill>
                <a:latin typeface="Trebuchet MS" pitchFamily="34" charset="0"/>
              </a:rPr>
              <a:t> in Progress – Wind </a:t>
            </a:r>
            <a:r>
              <a:rPr lang="pl-PL" sz="2200" b="1" dirty="0" err="1" smtClean="0">
                <a:solidFill>
                  <a:schemeClr val="bg1">
                    <a:lumMod val="50000"/>
                  </a:schemeClr>
                </a:solidFill>
                <a:latin typeface="Trebuchet MS" pitchFamily="34" charset="0"/>
              </a:rPr>
              <a:t>Energy</a:t>
            </a:r>
            <a:endParaRPr lang="pl-PL" sz="2200" b="1" dirty="0">
              <a:solidFill>
                <a:schemeClr val="bg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jekt domyślny">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5986</TotalTime>
  <Words>2404</Words>
  <Application>Microsoft Office PowerPoint</Application>
  <PresentationFormat>Pokaz na ekranie (4:3)</PresentationFormat>
  <Paragraphs>540</Paragraphs>
  <Slides>30</Slides>
  <Notes>4</Notes>
  <HiddenSlides>0</HiddenSlides>
  <MMClips>0</MMClips>
  <ScaleCrop>false</ScaleCrop>
  <HeadingPairs>
    <vt:vector size="6" baseType="variant">
      <vt:variant>
        <vt:lpstr>Motyw</vt:lpstr>
      </vt:variant>
      <vt:variant>
        <vt:i4>2</vt:i4>
      </vt:variant>
      <vt:variant>
        <vt:lpstr>Osadzone serwery OLE</vt:lpstr>
      </vt:variant>
      <vt:variant>
        <vt:i4>2</vt:i4>
      </vt:variant>
      <vt:variant>
        <vt:lpstr>Tytuły slajdów</vt:lpstr>
      </vt:variant>
      <vt:variant>
        <vt:i4>30</vt:i4>
      </vt:variant>
    </vt:vector>
  </HeadingPairs>
  <TitlesOfParts>
    <vt:vector size="34" baseType="lpstr">
      <vt:lpstr>Projekt domyślny</vt:lpstr>
      <vt:lpstr>1_Projekt domyślny</vt:lpstr>
      <vt:lpstr>Wykres</vt:lpstr>
      <vt:lpstr>Dokument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Pawel</dc:creator>
  <cp:lastModifiedBy>Magdalena Zdziech-Sobotkowska</cp:lastModifiedBy>
  <cp:revision>645</cp:revision>
  <cp:lastPrinted>2012-04-11T11:26:32Z</cp:lastPrinted>
  <dcterms:created xsi:type="dcterms:W3CDTF">2010-06-17T11:07:08Z</dcterms:created>
  <dcterms:modified xsi:type="dcterms:W3CDTF">2012-04-18T07:09:53Z</dcterms:modified>
</cp:coreProperties>
</file>